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Ubuntu"/>
      <p:regular r:id="rId27"/>
      <p:bold r:id="rId28"/>
      <p:italic r:id="rId29"/>
      <p:boldItalic r:id="rId30"/>
    </p:embeddedFon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Ubuntu-bold.fntdata"/><Relationship Id="rId27" Type="http://schemas.openxmlformats.org/officeDocument/2006/relationships/font" Target="fonts/Ubuntu-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Ubuntu-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font" Target="fonts/Ubuntu-boldItalic.fntdata"/><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 Alex Michels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2nd year PhD student in Spatial Informatics at UIUC working under Dr. Shaowen Wang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Title</a:t>
            </a:r>
            <a:endParaRPr/>
          </a:p>
        </p:txBody>
      </p:sp>
      <p:sp>
        <p:nvSpPr>
          <p:cNvPr id="88" name="Google Shape;8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5f42a1468_1_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5f42a1468_1_4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Introduced heterogeneity to the Buyers:</a:t>
            </a:r>
            <a:endParaRPr/>
          </a:p>
          <a:p>
            <a:pPr indent="-317500" lvl="1" marL="914400" rtl="0" algn="l">
              <a:spcBef>
                <a:spcPts val="0"/>
              </a:spcBef>
              <a:spcAft>
                <a:spcPts val="0"/>
              </a:spcAft>
              <a:buSzPts val="1400"/>
              <a:buChar char="○"/>
            </a:pPr>
            <a:r>
              <a:rPr lang="en-US"/>
              <a:t>Buyers now have different </a:t>
            </a:r>
            <a:r>
              <a:rPr lang="en-US"/>
              <a:t>preferences</a:t>
            </a:r>
            <a:r>
              <a:rPr lang="en-US"/>
              <a:t> and goals</a:t>
            </a:r>
            <a:endParaRPr/>
          </a:p>
          <a:p>
            <a:pPr indent="-317500" lvl="1" marL="914400" rtl="0" algn="l">
              <a:spcBef>
                <a:spcPts val="0"/>
              </a:spcBef>
              <a:spcAft>
                <a:spcPts val="0"/>
              </a:spcAft>
              <a:buSzPts val="1400"/>
              <a:buChar char="○"/>
            </a:pPr>
            <a:r>
              <a:rPr lang="en-US"/>
              <a:t>Buyers have slight </a:t>
            </a:r>
            <a:r>
              <a:rPr lang="en-US"/>
              <a:t>variation</a:t>
            </a:r>
            <a:r>
              <a:rPr lang="en-US"/>
              <a:t> in their budget -&gt; more realistic</a:t>
            </a:r>
            <a:endParaRPr/>
          </a:p>
          <a:p>
            <a:pPr indent="-317500" lvl="1" marL="914400" rtl="0" algn="l">
              <a:spcBef>
                <a:spcPts val="0"/>
              </a:spcBef>
              <a:spcAft>
                <a:spcPts val="0"/>
              </a:spcAft>
              <a:buSzPts val="1400"/>
              <a:buChar char="○"/>
            </a:pPr>
            <a:r>
              <a:rPr lang="en-US"/>
              <a:t>alpha-max is a new parameter. Easy way to control the alpha and beta distributions</a:t>
            </a:r>
            <a:endParaRPr/>
          </a:p>
          <a:p>
            <a:pPr indent="-317500" lvl="0" marL="457200" rtl="0" algn="l">
              <a:spcBef>
                <a:spcPts val="0"/>
              </a:spcBef>
              <a:spcAft>
                <a:spcPts val="0"/>
              </a:spcAft>
              <a:buSzPts val="1400"/>
              <a:buChar char="●"/>
            </a:pPr>
            <a:r>
              <a:rPr lang="en-US"/>
              <a:t>Allowing level of amenities to vary means there will be trade-offs between proximity and amenity!</a:t>
            </a:r>
            <a:endParaRPr/>
          </a:p>
          <a:p>
            <a:pPr indent="-317500" lvl="0" marL="457200" rtl="0" algn="l">
              <a:spcBef>
                <a:spcPts val="0"/>
              </a:spcBef>
              <a:spcAft>
                <a:spcPts val="0"/>
              </a:spcAft>
              <a:buSzPts val="1400"/>
              <a:buChar char="●"/>
            </a:pPr>
            <a:r>
              <a:rPr lang="en-US"/>
              <a:t>Buyer Level parameters</a:t>
            </a:r>
            <a:endParaRPr/>
          </a:p>
          <a:p>
            <a:pPr indent="-317500" lvl="0" marL="457200" rtl="0" algn="l">
              <a:spcBef>
                <a:spcPts val="0"/>
              </a:spcBef>
              <a:spcAft>
                <a:spcPts val="0"/>
              </a:spcAft>
              <a:buSzPts val="1400"/>
              <a:buChar char="●"/>
            </a:pPr>
            <a:r>
              <a:rPr lang="en-US"/>
              <a:t>Why didn’t they have this heterogeneity?</a:t>
            </a:r>
            <a:endParaRPr/>
          </a:p>
          <a:p>
            <a:pPr indent="-317500" lvl="1" marL="914400" rtl="0" algn="l">
              <a:spcBef>
                <a:spcPts val="0"/>
              </a:spcBef>
              <a:spcAft>
                <a:spcPts val="0"/>
              </a:spcAft>
              <a:buSzPts val="1400"/>
              <a:buChar char="○"/>
            </a:pPr>
            <a:r>
              <a:rPr lang="en-US"/>
              <a:t>Used the representative agent approach, which is now largely debunked.</a:t>
            </a:r>
            <a:endParaRPr/>
          </a:p>
          <a:p>
            <a:pPr indent="-317500" lvl="1" marL="914400" rtl="0" algn="l">
              <a:spcBef>
                <a:spcPts val="0"/>
              </a:spcBef>
              <a:spcAft>
                <a:spcPts val="0"/>
              </a:spcAft>
              <a:buSzPts val="1400"/>
              <a:buChar char="○"/>
            </a:pPr>
            <a:r>
              <a:rPr lang="en-US"/>
              <a:t>Jackson and Yariv (2017) proved that representative agents for commonly used utility functions do not exist, and thereby typical macroeconomic models are not actually micro-founded.</a:t>
            </a:r>
            <a:endParaRPr/>
          </a:p>
        </p:txBody>
      </p:sp>
      <p:sp>
        <p:nvSpPr>
          <p:cNvPr id="179" name="Google Shape;179;g95f42a1468_1_4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5f42a1468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5f42a1468_1_3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Recap: Buyer level is (number of buyers)/(number of sellers)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1-to-1 relationship early on, diminish returns as Buyer Level increases. More competition for central cells and a higher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5f42a1468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5f42a1468_1_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Recap: alpha_max is max value of the uniform distribution of alpha. Alpha is the preference for amenities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Number of homes sold increases as alpha_max increases. Not super </a:t>
            </a:r>
            <a:r>
              <a:rPr lang="en-US"/>
              <a:t>surprising: diverse preferences lead to selling a more diverse array of homes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Vary both at the same time: nothing too surprising. There appears to be little interaction between a_max and BL as it pertains to % sold.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5f42a1468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5f42a1468_1_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Regression coefficient: added value of proximity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R^2 </a:t>
            </a:r>
            <a:r>
              <a:rPr lang="en-US"/>
              <a:t>adherence</a:t>
            </a:r>
            <a:r>
              <a:rPr lang="en-US"/>
              <a:t> to the rent gradient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alpha_max increases, the linear regression coefficient and R-squared fall. Not very surprising because as alpha_max goes to one, the mean alpha tends to .5 as does mean beta. Thus agents care about both amenities and proximity equally.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Interesting that the decline happens so quickly (mean beta at alpha_max=1 is still .5)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5f42a1468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5f42a1468_1_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initial spike for BL&lt;0.4 is likely due to nearly every buyer getting a cell (recall the one-to-one relationship between BL and % sold), but as the law of diminishing returns kicks in for Buyer Level, more competition for central homes leads to fewer central cells being purchased.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May lead to insight as to why real-world cities have anomalies, would be interesting to examine how rent gradient changes in cities as market composition changes.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5f42a1468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5f42a1468_1_2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Less interesting, but </a:t>
            </a:r>
            <a:r>
              <a:rPr lang="en-US"/>
              <a:t>adherence</a:t>
            </a:r>
            <a:r>
              <a:rPr lang="en-US"/>
              <a:t> to the rent gradient slowly trends down, leveling out.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5f42a1468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5f42a1468_1_2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linear regression coefficient and 𝑅 2 are incredibly high for low 𝛼𝑚𝑎𝑥 and Buyer Level, but as 𝛼𝑚𝑎𝑥 rises both the coefficient and 𝑅 2 fall while Buyer Level rising has a lesser effect on the coefficient and little effect on 𝑅 2 . This suggests that buyer preferences and heterogeneity among buyers may have a larger effect on the rent gradient than the market composition. This makes sense because as 𝑎𝑚𝑎𝑥 rises, mean proximity preference falls, but it would be interesting to see how these relationships change in a model where amenity and proximity preference are no longer zero-sum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5f42a1468_1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95f42a1468_1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95f42a1468_1_1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b78bf8c9d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b78bf8c9d_0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8b78bf8c9d_0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30b3e87db_2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30b3e87db_2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a:t>
            </a:r>
            <a:endParaRPr/>
          </a:p>
        </p:txBody>
      </p:sp>
      <p:sp>
        <p:nvSpPr>
          <p:cNvPr id="242" name="Google Shape;242;g830b3e87db_2_1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5f42a1468_1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5f42a1468_1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Bid-rent theory is a theory that describes how rent and demand for land increases as proximity to a central business district increases.</a:t>
            </a:r>
            <a:endParaRPr/>
          </a:p>
          <a:p>
            <a:pPr indent="-317500" lvl="0" marL="457200" rtl="0" algn="l">
              <a:spcBef>
                <a:spcPts val="0"/>
              </a:spcBef>
              <a:spcAft>
                <a:spcPts val="0"/>
              </a:spcAft>
              <a:buSzPts val="1400"/>
              <a:buChar char="●"/>
            </a:pPr>
            <a:r>
              <a:rPr lang="en-US"/>
              <a:t>Examples with rural and urban</a:t>
            </a:r>
            <a:endParaRPr/>
          </a:p>
        </p:txBody>
      </p:sp>
      <p:sp>
        <p:nvSpPr>
          <p:cNvPr id="96" name="Google Shape;96;g95f42a1468_1_1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380243fc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380243fc3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a380243fc3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5f42a1468_1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5f42a1468_1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Question: how do we extend this model to account for multiple CBDs? I used the the norm, the result can be seen above</a:t>
            </a:r>
            <a:endParaRPr/>
          </a:p>
        </p:txBody>
      </p:sp>
      <p:sp>
        <p:nvSpPr>
          <p:cNvPr id="259" name="Google Shape;259;g95f42a1468_1_2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8c2d4ef26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8c2d4ef26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Highest prices in Manhattan where Wall Street and lots of finance takes place</a:t>
            </a:r>
            <a:endParaRPr/>
          </a:p>
          <a:p>
            <a:pPr indent="-317500" lvl="0" marL="457200" rtl="0" algn="l">
              <a:spcBef>
                <a:spcPts val="0"/>
              </a:spcBef>
              <a:spcAft>
                <a:spcPts val="0"/>
              </a:spcAft>
              <a:buSzPts val="1400"/>
              <a:buChar char="●"/>
            </a:pPr>
            <a:r>
              <a:rPr lang="en-US"/>
              <a:t>There are anomalies like Central Park South (largely residential) and Gravesend in Brooklyn.</a:t>
            </a:r>
            <a:endParaRPr/>
          </a:p>
        </p:txBody>
      </p:sp>
      <p:sp>
        <p:nvSpPr>
          <p:cNvPr id="105" name="Google Shape;105;g98c2d4ef26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5f42a1468_1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5f42a1468_1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gif is from my implementation</a:t>
            </a:r>
            <a:endParaRPr/>
          </a:p>
        </p:txBody>
      </p:sp>
      <p:sp>
        <p:nvSpPr>
          <p:cNvPr id="115" name="Google Shape;115;g95f42a1468_1_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5f42a1468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5f42a1468_1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Big innovation of ALMA: bilateral market, represents both supply and demand.</a:t>
            </a:r>
            <a:endParaRPr/>
          </a:p>
          <a:p>
            <a:pPr indent="-317500" lvl="0" marL="457200" rtl="0" algn="l">
              <a:spcBef>
                <a:spcPts val="0"/>
              </a:spcBef>
              <a:spcAft>
                <a:spcPts val="0"/>
              </a:spcAft>
              <a:buSzPts val="1400"/>
              <a:buChar char="●"/>
            </a:pPr>
            <a:r>
              <a:rPr lang="en-US"/>
              <a:t>Part of “feedbacks”: Epsilon tells market type:</a:t>
            </a:r>
            <a:endParaRPr/>
          </a:p>
          <a:p>
            <a:pPr indent="-317500" lvl="1" marL="914400" rtl="0" algn="l">
              <a:spcBef>
                <a:spcPts val="0"/>
              </a:spcBef>
              <a:spcAft>
                <a:spcPts val="0"/>
              </a:spcAft>
              <a:buClr>
                <a:schemeClr val="dk1"/>
              </a:buClr>
              <a:buSzPts val="1400"/>
              <a:buChar char="○"/>
            </a:pPr>
            <a:r>
              <a:rPr lang="en-US"/>
              <a:t>Represents % adjustment to your bid/asking price based on market circumstances</a:t>
            </a:r>
            <a:endParaRPr/>
          </a:p>
          <a:p>
            <a:pPr indent="-317500" lvl="1" marL="914400" rtl="0" algn="l">
              <a:spcBef>
                <a:spcPts val="0"/>
              </a:spcBef>
              <a:spcAft>
                <a:spcPts val="0"/>
              </a:spcAft>
              <a:buSzPts val="1400"/>
              <a:buChar char="○"/>
            </a:pPr>
            <a:r>
              <a:rPr lang="en-US"/>
              <a:t>NB = number of buyers</a:t>
            </a:r>
            <a:endParaRPr/>
          </a:p>
          <a:p>
            <a:pPr indent="-317500" lvl="1" marL="914400" rtl="0" algn="l">
              <a:spcBef>
                <a:spcPts val="0"/>
              </a:spcBef>
              <a:spcAft>
                <a:spcPts val="0"/>
              </a:spcAft>
              <a:buSzPts val="1400"/>
              <a:buChar char="○"/>
            </a:pPr>
            <a:r>
              <a:rPr lang="en-US"/>
              <a:t>NS = number of sellers</a:t>
            </a:r>
            <a:endParaRPr/>
          </a:p>
          <a:p>
            <a:pPr indent="-317500" lvl="1" marL="914400" rtl="0" algn="l">
              <a:spcBef>
                <a:spcPts val="0"/>
              </a:spcBef>
              <a:spcAft>
                <a:spcPts val="0"/>
              </a:spcAft>
              <a:buSzPts val="1400"/>
              <a:buChar char="○"/>
            </a:pPr>
            <a:r>
              <a:rPr lang="en-US"/>
              <a:t>If NB &gt; NS -&gt; epsilon &gt; 0 -&gt; seller’s market</a:t>
            </a:r>
            <a:endParaRPr/>
          </a:p>
          <a:p>
            <a:pPr indent="-317500" lvl="1" marL="914400" rtl="0" algn="l">
              <a:spcBef>
                <a:spcPts val="0"/>
              </a:spcBef>
              <a:spcAft>
                <a:spcPts val="0"/>
              </a:spcAft>
              <a:buSzPts val="1400"/>
              <a:buChar char="○"/>
            </a:pPr>
            <a:r>
              <a:rPr lang="en-US"/>
              <a:t>If NS &gt; NB -&gt; epsilon &lt; 0 -&gt; buyer’s market</a:t>
            </a:r>
            <a:endParaRPr/>
          </a:p>
          <a:p>
            <a:pPr indent="-317500" lvl="0" marL="457200" rtl="0" algn="l">
              <a:spcBef>
                <a:spcPts val="0"/>
              </a:spcBef>
              <a:spcAft>
                <a:spcPts val="0"/>
              </a:spcAft>
              <a:buSzPts val="1400"/>
              <a:buChar char="●"/>
            </a:pPr>
            <a:r>
              <a:rPr lang="en-US"/>
              <a:t>We will get into specifics shortly</a:t>
            </a:r>
            <a:endParaRPr/>
          </a:p>
        </p:txBody>
      </p:sp>
      <p:sp>
        <p:nvSpPr>
          <p:cNvPr id="124" name="Google Shape;124;g95f42a1468_1_1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5f42a1468_1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5f42a1468_1_4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95f42a1468_1_4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5f42a1468_1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5f42a1468_1_4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95f42a1468_1_4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5f42a1468_1_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5f42a1468_1_4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95f42a1468_1_4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5f42a1468_1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5f42a1468_1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They used:</a:t>
            </a:r>
            <a:endParaRPr/>
          </a:p>
          <a:p>
            <a:pPr indent="-317500" lvl="1" marL="914400" rtl="0" algn="l">
              <a:spcBef>
                <a:spcPts val="0"/>
              </a:spcBef>
              <a:spcAft>
                <a:spcPts val="0"/>
              </a:spcAft>
              <a:buSzPts val="1400"/>
              <a:buChar char="○"/>
            </a:pPr>
            <a:r>
              <a:rPr lang="en-US"/>
              <a:t>A = 1</a:t>
            </a:r>
            <a:endParaRPr/>
          </a:p>
          <a:p>
            <a:pPr indent="-317500" lvl="1" marL="914400" rtl="0" algn="l">
              <a:spcBef>
                <a:spcPts val="0"/>
              </a:spcBef>
              <a:spcAft>
                <a:spcPts val="0"/>
              </a:spcAft>
              <a:buSzPts val="1400"/>
              <a:buChar char="○"/>
            </a:pPr>
            <a:r>
              <a:rPr lang="en-US"/>
              <a:t>alpha=0.15, 0.3</a:t>
            </a:r>
            <a:endParaRPr/>
          </a:p>
          <a:p>
            <a:pPr indent="-317500" lvl="1" marL="914400" rtl="0" algn="l">
              <a:spcBef>
                <a:spcPts val="0"/>
              </a:spcBef>
              <a:spcAft>
                <a:spcPts val="0"/>
              </a:spcAft>
              <a:buSzPts val="1400"/>
              <a:buChar char="○"/>
            </a:pPr>
            <a:r>
              <a:rPr lang="en-US"/>
              <a:t>beta=0.85,0.7</a:t>
            </a:r>
            <a:endParaRPr/>
          </a:p>
        </p:txBody>
      </p:sp>
      <p:sp>
        <p:nvSpPr>
          <p:cNvPr id="159" name="Google Shape;159;g95f42a1468_1_2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8686800" y="4767263"/>
            <a:ext cx="3642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498048"/>
            <a:ext cx="8229600" cy="7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955900" y="-1136368"/>
            <a:ext cx="32322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86800" y="4767263"/>
            <a:ext cx="3642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86800" y="4767263"/>
            <a:ext cx="3642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CUSTOM">
    <p:bg>
      <p:bgPr>
        <a:solidFill>
          <a:schemeClr val="dk2"/>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492325" y="755075"/>
            <a:ext cx="7546800" cy="4055100"/>
          </a:xfrm>
          <a:prstGeom prst="rect">
            <a:avLst/>
          </a:prstGeom>
        </p:spPr>
        <p:txBody>
          <a:bodyPr anchorCtr="0" anchor="ctr" bIns="45700" lIns="91425" spcFirstLastPara="1" rIns="91425" wrap="square" tIns="45700">
            <a:noAutofit/>
          </a:bodyPr>
          <a:lstStyle>
            <a:lvl1pPr lvl="0" algn="l">
              <a:spcBef>
                <a:spcPts val="0"/>
              </a:spcBef>
              <a:spcAft>
                <a:spcPts val="0"/>
              </a:spcAft>
              <a:buNone/>
              <a:defRPr sz="4800">
                <a:solidFill>
                  <a:srgbClr val="FFFFFF"/>
                </a:solidFill>
                <a:latin typeface="Lato"/>
                <a:ea typeface="Lato"/>
                <a:cs typeface="Lato"/>
                <a:sym typeface="Lato"/>
              </a:defRPr>
            </a:lvl1pPr>
            <a:lvl2pPr lvl="1">
              <a:spcBef>
                <a:spcPts val="0"/>
              </a:spcBef>
              <a:spcAft>
                <a:spcPts val="0"/>
              </a:spcAft>
              <a:buNone/>
              <a:defRPr>
                <a:latin typeface="Lato"/>
                <a:ea typeface="Lato"/>
                <a:cs typeface="Lato"/>
                <a:sym typeface="Lato"/>
              </a:defRPr>
            </a:lvl2pPr>
            <a:lvl3pPr lvl="2">
              <a:spcBef>
                <a:spcPts val="0"/>
              </a:spcBef>
              <a:spcAft>
                <a:spcPts val="0"/>
              </a:spcAft>
              <a:buNone/>
              <a:defRPr>
                <a:latin typeface="Lato"/>
                <a:ea typeface="Lato"/>
                <a:cs typeface="Lato"/>
                <a:sym typeface="Lato"/>
              </a:defRPr>
            </a:lvl3pPr>
            <a:lvl4pPr lvl="3">
              <a:spcBef>
                <a:spcPts val="0"/>
              </a:spcBef>
              <a:spcAft>
                <a:spcPts val="0"/>
              </a:spcAft>
              <a:buNone/>
              <a:defRPr>
                <a:latin typeface="Lato"/>
                <a:ea typeface="Lato"/>
                <a:cs typeface="Lato"/>
                <a:sym typeface="Lato"/>
              </a:defRPr>
            </a:lvl4pPr>
            <a:lvl5pPr lvl="4">
              <a:spcBef>
                <a:spcPts val="0"/>
              </a:spcBef>
              <a:spcAft>
                <a:spcPts val="0"/>
              </a:spcAft>
              <a:buNone/>
              <a:defRPr>
                <a:latin typeface="Lato"/>
                <a:ea typeface="Lato"/>
                <a:cs typeface="Lato"/>
                <a:sym typeface="Lato"/>
              </a:defRPr>
            </a:lvl5pPr>
            <a:lvl6pPr lvl="5">
              <a:spcBef>
                <a:spcPts val="0"/>
              </a:spcBef>
              <a:spcAft>
                <a:spcPts val="0"/>
              </a:spcAft>
              <a:buNone/>
              <a:defRPr>
                <a:latin typeface="Lato"/>
                <a:ea typeface="Lato"/>
                <a:cs typeface="Lato"/>
                <a:sym typeface="Lato"/>
              </a:defRPr>
            </a:lvl6pPr>
            <a:lvl7pPr lvl="6">
              <a:spcBef>
                <a:spcPts val="0"/>
              </a:spcBef>
              <a:spcAft>
                <a:spcPts val="0"/>
              </a:spcAft>
              <a:buNone/>
              <a:defRPr>
                <a:latin typeface="Lato"/>
                <a:ea typeface="Lato"/>
                <a:cs typeface="Lato"/>
                <a:sym typeface="Lato"/>
              </a:defRPr>
            </a:lvl7pPr>
            <a:lvl8pPr lvl="7">
              <a:spcBef>
                <a:spcPts val="0"/>
              </a:spcBef>
              <a:spcAft>
                <a:spcPts val="0"/>
              </a:spcAft>
              <a:buNone/>
              <a:defRPr>
                <a:latin typeface="Lato"/>
                <a:ea typeface="Lato"/>
                <a:cs typeface="Lato"/>
                <a:sym typeface="Lato"/>
              </a:defRPr>
            </a:lvl8pPr>
            <a:lvl9pPr lvl="8">
              <a:spcBef>
                <a:spcPts val="0"/>
              </a:spcBef>
              <a:spcAft>
                <a:spcPts val="0"/>
              </a:spcAft>
              <a:buNone/>
              <a:defRPr>
                <a:latin typeface="Lato"/>
                <a:ea typeface="Lato"/>
                <a:cs typeface="Lato"/>
                <a:sym typeface="Lato"/>
              </a:defRPr>
            </a:lvl9pPr>
          </a:lstStyle>
          <a:p/>
        </p:txBody>
      </p:sp>
      <p:sp>
        <p:nvSpPr>
          <p:cNvPr id="82" name="Google Shape;82;p13"/>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4"/>
          <p:cNvSpPr txBox="1"/>
          <p:nvPr>
            <p:ph idx="1" type="body"/>
          </p:nvPr>
        </p:nvSpPr>
        <p:spPr>
          <a:xfrm>
            <a:off x="724950" y="4372551"/>
            <a:ext cx="7697400" cy="460500"/>
          </a:xfrm>
          <a:prstGeom prst="rect">
            <a:avLst/>
          </a:prstGeom>
        </p:spPr>
        <p:txBody>
          <a:bodyPr anchorCtr="0" anchor="ctr" bIns="45700" lIns="91425" spcFirstLastPara="1" rIns="91425" wrap="square" tIns="45700">
            <a:noAutofit/>
          </a:bodyPr>
          <a:lstStyle>
            <a:lvl1pPr indent="-228600" lvl="0" marL="457200" rtl="0">
              <a:lnSpc>
                <a:spcPct val="100000"/>
              </a:lnSpc>
              <a:spcBef>
                <a:spcPts val="640"/>
              </a:spcBef>
              <a:spcAft>
                <a:spcPts val="0"/>
              </a:spcAft>
              <a:buSzPts val="3200"/>
              <a:buNone/>
              <a:defRPr/>
            </a:lvl1pPr>
          </a:lstStyle>
          <a:p/>
        </p:txBody>
      </p:sp>
      <p:sp>
        <p:nvSpPr>
          <p:cNvPr id="85" name="Google Shape;85;p14"/>
          <p:cNvSpPr txBox="1"/>
          <p:nvPr>
            <p:ph idx="12" type="sldNum"/>
          </p:nvPr>
        </p:nvSpPr>
        <p:spPr>
          <a:xfrm>
            <a:off x="8536302" y="4749851"/>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457200" y="498048"/>
            <a:ext cx="8229600" cy="7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600"/>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457200" y="1362332"/>
            <a:ext cx="8229600" cy="3232200"/>
          </a:xfrm>
          <a:prstGeom prst="rect">
            <a:avLst/>
          </a:prstGeom>
          <a:noFill/>
          <a:ln>
            <a:noFill/>
          </a:ln>
        </p:spPr>
        <p:txBody>
          <a:bodyPr anchorCtr="0" anchor="t" bIns="45700" lIns="91425" spcFirstLastPara="1" rIns="91425" wrap="square" tIns="45700">
            <a:noAutofit/>
          </a:bodyPr>
          <a:lstStyle>
            <a:lvl1pPr indent="-381000" lvl="0" marL="457200" algn="l">
              <a:spcBef>
                <a:spcPts val="360"/>
              </a:spcBef>
              <a:spcAft>
                <a:spcPts val="0"/>
              </a:spcAft>
              <a:buClr>
                <a:schemeClr val="dk1"/>
              </a:buClr>
              <a:buSzPts val="2400"/>
              <a:buChar char="•"/>
              <a:defRPr sz="2400"/>
            </a:lvl1pPr>
            <a:lvl2pPr indent="-368300" lvl="1" marL="914400" algn="l">
              <a:spcBef>
                <a:spcPts val="360"/>
              </a:spcBef>
              <a:spcAft>
                <a:spcPts val="0"/>
              </a:spcAft>
              <a:buClr>
                <a:schemeClr val="dk1"/>
              </a:buClr>
              <a:buSzPts val="2200"/>
              <a:buChar char="–"/>
              <a:defRPr sz="2200"/>
            </a:lvl2pPr>
            <a:lvl3pPr indent="-368300" lvl="2" marL="1371600" algn="l">
              <a:spcBef>
                <a:spcPts val="360"/>
              </a:spcBef>
              <a:spcAft>
                <a:spcPts val="0"/>
              </a:spcAft>
              <a:buClr>
                <a:schemeClr val="dk1"/>
              </a:buClr>
              <a:buSzPts val="2200"/>
              <a:buChar char="•"/>
              <a:defRPr sz="2200"/>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8686800" y="4767263"/>
            <a:ext cx="3810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86800" y="4767263"/>
            <a:ext cx="3642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457200" y="498048"/>
            <a:ext cx="8229600" cy="7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600"/>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381000" lvl="0" marL="457200" algn="l">
              <a:spcBef>
                <a:spcPts val="560"/>
              </a:spcBef>
              <a:spcAft>
                <a:spcPts val="0"/>
              </a:spcAft>
              <a:buClr>
                <a:schemeClr val="dk1"/>
              </a:buClr>
              <a:buSzPts val="2400"/>
              <a:buChar char="•"/>
              <a:defRPr sz="2400"/>
            </a:lvl1pPr>
            <a:lvl2pPr indent="-368300" lvl="1" marL="914400" algn="l">
              <a:spcBef>
                <a:spcPts val="480"/>
              </a:spcBef>
              <a:spcAft>
                <a:spcPts val="0"/>
              </a:spcAft>
              <a:buClr>
                <a:schemeClr val="dk1"/>
              </a:buClr>
              <a:buSzPts val="2200"/>
              <a:buChar char="–"/>
              <a:defRPr sz="22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381000" lvl="0" marL="457200" algn="l">
              <a:spcBef>
                <a:spcPts val="560"/>
              </a:spcBef>
              <a:spcAft>
                <a:spcPts val="0"/>
              </a:spcAft>
              <a:buClr>
                <a:schemeClr val="dk1"/>
              </a:buClr>
              <a:buSzPts val="2400"/>
              <a:buChar char="•"/>
              <a:defRPr sz="2400"/>
            </a:lvl1pPr>
            <a:lvl2pPr indent="-368300" lvl="1" marL="914400" algn="l">
              <a:spcBef>
                <a:spcPts val="480"/>
              </a:spcBef>
              <a:spcAft>
                <a:spcPts val="0"/>
              </a:spcAft>
              <a:buClr>
                <a:schemeClr val="dk1"/>
              </a:buClr>
              <a:buSzPts val="2200"/>
              <a:buChar char="–"/>
              <a:defRPr sz="22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8" name="Google Shape;38;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8686800" y="4767263"/>
            <a:ext cx="3642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457200" y="498048"/>
            <a:ext cx="8229600" cy="7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2"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5" name="Google Shape;45;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8686800" y="4767263"/>
            <a:ext cx="3642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457200" y="498048"/>
            <a:ext cx="8229600" cy="771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600"/>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86800" y="4767263"/>
            <a:ext cx="3642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8686800" y="4767263"/>
            <a:ext cx="3642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9"/>
          <p:cNvSpPr txBox="1"/>
          <p:nvPr>
            <p:ph type="title"/>
          </p:nvPr>
        </p:nvSpPr>
        <p:spPr>
          <a:xfrm>
            <a:off x="233200" y="479375"/>
            <a:ext cx="3738000" cy="16167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3600"/>
              <a:buFont typeface="Calibri"/>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 type="body"/>
          </p:nvPr>
        </p:nvSpPr>
        <p:spPr>
          <a:xfrm>
            <a:off x="4314325" y="589500"/>
            <a:ext cx="4372500" cy="4005300"/>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Clr>
                <a:srgbClr val="000000"/>
              </a:buClr>
              <a:buSzPts val="2400"/>
              <a:buChar char="•"/>
              <a:defRPr sz="2400">
                <a:solidFill>
                  <a:srgbClr val="000000"/>
                </a:solidFill>
              </a:defRPr>
            </a:lvl1pPr>
            <a:lvl2pPr indent="-368300" lvl="1" marL="914400" algn="l">
              <a:spcBef>
                <a:spcPts val="560"/>
              </a:spcBef>
              <a:spcAft>
                <a:spcPts val="0"/>
              </a:spcAft>
              <a:buClr>
                <a:srgbClr val="000000"/>
              </a:buClr>
              <a:buSzPts val="2200"/>
              <a:buChar char="–"/>
              <a:defRPr sz="2200">
                <a:solidFill>
                  <a:srgbClr val="000000"/>
                </a:solidFill>
              </a:defRPr>
            </a:lvl2pPr>
            <a:lvl3pPr indent="-355600" lvl="2" marL="1371600" algn="l">
              <a:spcBef>
                <a:spcPts val="480"/>
              </a:spcBef>
              <a:spcAft>
                <a:spcPts val="0"/>
              </a:spcAft>
              <a:buClr>
                <a:srgbClr val="000000"/>
              </a:buClr>
              <a:buSzPts val="2000"/>
              <a:buChar char="•"/>
              <a:defRPr sz="2000">
                <a:solidFill>
                  <a:srgbClr val="000000"/>
                </a:solidFill>
              </a:defRPr>
            </a:lvl3pPr>
            <a:lvl4pPr indent="-355600" lvl="3" marL="1828800" algn="l">
              <a:spcBef>
                <a:spcPts val="400"/>
              </a:spcBef>
              <a:spcAft>
                <a:spcPts val="0"/>
              </a:spcAft>
              <a:buClr>
                <a:srgbClr val="000000"/>
              </a:buClr>
              <a:buSzPts val="2000"/>
              <a:buChar char="–"/>
              <a:defRPr sz="2000">
                <a:solidFill>
                  <a:srgbClr val="000000"/>
                </a:solidFill>
              </a:defRPr>
            </a:lvl4pPr>
            <a:lvl5pPr indent="-355600" lvl="4" marL="2286000" algn="l">
              <a:spcBef>
                <a:spcPts val="400"/>
              </a:spcBef>
              <a:spcAft>
                <a:spcPts val="0"/>
              </a:spcAft>
              <a:buClr>
                <a:srgbClr val="000000"/>
              </a:buClr>
              <a:buSzPts val="2000"/>
              <a:buChar char="»"/>
              <a:defRPr sz="2000">
                <a:solidFill>
                  <a:srgbClr val="000000"/>
                </a:solidFill>
              </a:defRPr>
            </a:lvl5pPr>
            <a:lvl6pPr indent="-355600" lvl="5" marL="2743200" algn="l">
              <a:spcBef>
                <a:spcPts val="400"/>
              </a:spcBef>
              <a:spcAft>
                <a:spcPts val="0"/>
              </a:spcAft>
              <a:buClr>
                <a:srgbClr val="000000"/>
              </a:buClr>
              <a:buSzPts val="2000"/>
              <a:buChar char="•"/>
              <a:defRPr sz="2000">
                <a:solidFill>
                  <a:srgbClr val="000000"/>
                </a:solidFill>
              </a:defRPr>
            </a:lvl6pPr>
            <a:lvl7pPr indent="-355600" lvl="6" marL="3200400" algn="l">
              <a:spcBef>
                <a:spcPts val="400"/>
              </a:spcBef>
              <a:spcAft>
                <a:spcPts val="0"/>
              </a:spcAft>
              <a:buClr>
                <a:srgbClr val="000000"/>
              </a:buClr>
              <a:buSzPts val="2000"/>
              <a:buChar char="•"/>
              <a:defRPr sz="2000">
                <a:solidFill>
                  <a:srgbClr val="000000"/>
                </a:solidFill>
              </a:defRPr>
            </a:lvl7pPr>
            <a:lvl8pPr indent="-355600" lvl="7" marL="3657600" algn="l">
              <a:spcBef>
                <a:spcPts val="400"/>
              </a:spcBef>
              <a:spcAft>
                <a:spcPts val="0"/>
              </a:spcAft>
              <a:buClr>
                <a:srgbClr val="000000"/>
              </a:buClr>
              <a:buSzPts val="2000"/>
              <a:buChar char="•"/>
              <a:defRPr sz="2000">
                <a:solidFill>
                  <a:srgbClr val="000000"/>
                </a:solidFill>
              </a:defRPr>
            </a:lvl8pPr>
            <a:lvl9pPr indent="-355600" lvl="8" marL="4114800" algn="l">
              <a:spcBef>
                <a:spcPts val="400"/>
              </a:spcBef>
              <a:spcAft>
                <a:spcPts val="0"/>
              </a:spcAft>
              <a:buClr>
                <a:srgbClr val="000000"/>
              </a:buClr>
              <a:buSzPts val="2000"/>
              <a:buChar char="•"/>
              <a:defRPr sz="2000">
                <a:solidFill>
                  <a:srgbClr val="000000"/>
                </a:solidFill>
              </a:defRPr>
            </a:lvl9pPr>
          </a:lstStyle>
          <a:p/>
        </p:txBody>
      </p:sp>
      <p:sp>
        <p:nvSpPr>
          <p:cNvPr id="60" name="Google Shape;60;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8686800" y="4767263"/>
            <a:ext cx="3642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457200" y="4210675"/>
            <a:ext cx="7206300" cy="4497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800"/>
              <a:buFont typeface="Calibri"/>
              <a:buNone/>
              <a:defRPr b="1"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65" name="Google Shape;65;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86800" y="4767263"/>
            <a:ext cx="3642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498048"/>
            <a:ext cx="8229600" cy="771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Raleway"/>
              <a:buNone/>
              <a:defRPr b="1" i="0" sz="4400" u="none" cap="none" strike="noStrike">
                <a:solidFill>
                  <a:schemeClr val="dk1"/>
                </a:solidFill>
                <a:latin typeface="Raleway"/>
                <a:ea typeface="Raleway"/>
                <a:cs typeface="Raleway"/>
                <a:sym typeface="Raleway"/>
              </a:defRPr>
            </a:lvl1pPr>
            <a:lvl2pPr lvl="1">
              <a:spcBef>
                <a:spcPts val="0"/>
              </a:spcBef>
              <a:spcAft>
                <a:spcPts val="0"/>
              </a:spcAft>
              <a:buSzPts val="1400"/>
              <a:buFont typeface="Ubuntu"/>
              <a:buNone/>
              <a:defRPr sz="1800">
                <a:latin typeface="Ubuntu"/>
                <a:ea typeface="Ubuntu"/>
                <a:cs typeface="Ubuntu"/>
                <a:sym typeface="Ubuntu"/>
              </a:defRPr>
            </a:lvl2pPr>
            <a:lvl3pPr lvl="2">
              <a:spcBef>
                <a:spcPts val="0"/>
              </a:spcBef>
              <a:spcAft>
                <a:spcPts val="0"/>
              </a:spcAft>
              <a:buSzPts val="1400"/>
              <a:buFont typeface="Ubuntu"/>
              <a:buNone/>
              <a:defRPr sz="1800">
                <a:latin typeface="Ubuntu"/>
                <a:ea typeface="Ubuntu"/>
                <a:cs typeface="Ubuntu"/>
                <a:sym typeface="Ubuntu"/>
              </a:defRPr>
            </a:lvl3pPr>
            <a:lvl4pPr lvl="3">
              <a:spcBef>
                <a:spcPts val="0"/>
              </a:spcBef>
              <a:spcAft>
                <a:spcPts val="0"/>
              </a:spcAft>
              <a:buSzPts val="1400"/>
              <a:buFont typeface="Ubuntu"/>
              <a:buNone/>
              <a:defRPr sz="1800">
                <a:latin typeface="Ubuntu"/>
                <a:ea typeface="Ubuntu"/>
                <a:cs typeface="Ubuntu"/>
                <a:sym typeface="Ubuntu"/>
              </a:defRPr>
            </a:lvl4pPr>
            <a:lvl5pPr lvl="4">
              <a:spcBef>
                <a:spcPts val="0"/>
              </a:spcBef>
              <a:spcAft>
                <a:spcPts val="0"/>
              </a:spcAft>
              <a:buSzPts val="1400"/>
              <a:buFont typeface="Ubuntu"/>
              <a:buNone/>
              <a:defRPr sz="1800">
                <a:latin typeface="Ubuntu"/>
                <a:ea typeface="Ubuntu"/>
                <a:cs typeface="Ubuntu"/>
                <a:sym typeface="Ubuntu"/>
              </a:defRPr>
            </a:lvl5pPr>
            <a:lvl6pPr lvl="5">
              <a:spcBef>
                <a:spcPts val="0"/>
              </a:spcBef>
              <a:spcAft>
                <a:spcPts val="0"/>
              </a:spcAft>
              <a:buSzPts val="1400"/>
              <a:buFont typeface="Ubuntu"/>
              <a:buNone/>
              <a:defRPr sz="1800">
                <a:latin typeface="Ubuntu"/>
                <a:ea typeface="Ubuntu"/>
                <a:cs typeface="Ubuntu"/>
                <a:sym typeface="Ubuntu"/>
              </a:defRPr>
            </a:lvl6pPr>
            <a:lvl7pPr lvl="6">
              <a:spcBef>
                <a:spcPts val="0"/>
              </a:spcBef>
              <a:spcAft>
                <a:spcPts val="0"/>
              </a:spcAft>
              <a:buSzPts val="1400"/>
              <a:buFont typeface="Ubuntu"/>
              <a:buNone/>
              <a:defRPr sz="1800">
                <a:latin typeface="Ubuntu"/>
                <a:ea typeface="Ubuntu"/>
                <a:cs typeface="Ubuntu"/>
                <a:sym typeface="Ubuntu"/>
              </a:defRPr>
            </a:lvl7pPr>
            <a:lvl8pPr lvl="7">
              <a:spcBef>
                <a:spcPts val="0"/>
              </a:spcBef>
              <a:spcAft>
                <a:spcPts val="0"/>
              </a:spcAft>
              <a:buSzPts val="1400"/>
              <a:buFont typeface="Ubuntu"/>
              <a:buNone/>
              <a:defRPr sz="1800">
                <a:latin typeface="Ubuntu"/>
                <a:ea typeface="Ubuntu"/>
                <a:cs typeface="Ubuntu"/>
                <a:sym typeface="Ubuntu"/>
              </a:defRPr>
            </a:lvl8pPr>
            <a:lvl9pPr lvl="8">
              <a:spcBef>
                <a:spcPts val="0"/>
              </a:spcBef>
              <a:spcAft>
                <a:spcPts val="0"/>
              </a:spcAft>
              <a:buSzPts val="1400"/>
              <a:buFont typeface="Ubuntu"/>
              <a:buNone/>
              <a:defRPr sz="1800">
                <a:latin typeface="Ubuntu"/>
                <a:ea typeface="Ubuntu"/>
                <a:cs typeface="Ubuntu"/>
                <a:sym typeface="Ubuntu"/>
              </a:defRPr>
            </a:lvl9pPr>
          </a:lstStyle>
          <a:p/>
        </p:txBody>
      </p:sp>
      <p:sp>
        <p:nvSpPr>
          <p:cNvPr id="11" name="Google Shape;11;p1"/>
          <p:cNvSpPr txBox="1"/>
          <p:nvPr>
            <p:ph idx="1" type="body"/>
          </p:nvPr>
        </p:nvSpPr>
        <p:spPr>
          <a:xfrm>
            <a:off x="457200" y="1362332"/>
            <a:ext cx="8229600" cy="32322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Lato"/>
              <a:buChar char="•"/>
              <a:defRPr i="0" sz="3200" u="none" cap="none" strike="noStrike">
                <a:solidFill>
                  <a:schemeClr val="dk1"/>
                </a:solidFill>
                <a:latin typeface="Lato"/>
                <a:ea typeface="Lato"/>
                <a:cs typeface="Lato"/>
                <a:sym typeface="Lato"/>
              </a:defRPr>
            </a:lvl1pPr>
            <a:lvl2pPr indent="-406400" lvl="1" marL="914400" marR="0" rtl="0" algn="l">
              <a:spcBef>
                <a:spcPts val="560"/>
              </a:spcBef>
              <a:spcAft>
                <a:spcPts val="0"/>
              </a:spcAft>
              <a:buClr>
                <a:schemeClr val="dk1"/>
              </a:buClr>
              <a:buSzPts val="2800"/>
              <a:buFont typeface="Lato"/>
              <a:buChar char="–"/>
              <a:defRPr i="0" sz="2800" u="none" cap="none" strike="noStrike">
                <a:solidFill>
                  <a:schemeClr val="dk1"/>
                </a:solidFill>
                <a:latin typeface="Lato"/>
                <a:ea typeface="Lato"/>
                <a:cs typeface="Lato"/>
                <a:sym typeface="Lato"/>
              </a:defRPr>
            </a:lvl2pPr>
            <a:lvl3pPr indent="-381000" lvl="2" marL="1371600" marR="0" rtl="0" algn="l">
              <a:spcBef>
                <a:spcPts val="480"/>
              </a:spcBef>
              <a:spcAft>
                <a:spcPts val="0"/>
              </a:spcAft>
              <a:buClr>
                <a:schemeClr val="dk1"/>
              </a:buClr>
              <a:buSzPts val="2400"/>
              <a:buFont typeface="Lato"/>
              <a:buChar char="•"/>
              <a:defRPr i="0" sz="2400" u="none" cap="none" strike="noStrike">
                <a:solidFill>
                  <a:schemeClr val="dk1"/>
                </a:solidFill>
                <a:latin typeface="Lato"/>
                <a:ea typeface="Lato"/>
                <a:cs typeface="Lato"/>
                <a:sym typeface="Lato"/>
              </a:defRPr>
            </a:lvl3pPr>
            <a:lvl4pPr indent="-355600" lvl="3" marL="1828800" marR="0" rtl="0" algn="l">
              <a:spcBef>
                <a:spcPts val="400"/>
              </a:spcBef>
              <a:spcAft>
                <a:spcPts val="0"/>
              </a:spcAft>
              <a:buClr>
                <a:schemeClr val="dk1"/>
              </a:buClr>
              <a:buSzPts val="2000"/>
              <a:buFont typeface="Lato"/>
              <a:buChar char="–"/>
              <a:defRPr i="0" sz="2000" u="none" cap="none" strike="noStrike">
                <a:solidFill>
                  <a:schemeClr val="dk1"/>
                </a:solidFill>
                <a:latin typeface="Lato"/>
                <a:ea typeface="Lato"/>
                <a:cs typeface="Lato"/>
                <a:sym typeface="Lato"/>
              </a:defRPr>
            </a:lvl4pPr>
            <a:lvl5pPr indent="-355600" lvl="4" marL="2286000" marR="0" rtl="0" algn="l">
              <a:spcBef>
                <a:spcPts val="400"/>
              </a:spcBef>
              <a:spcAft>
                <a:spcPts val="0"/>
              </a:spcAft>
              <a:buClr>
                <a:schemeClr val="dk1"/>
              </a:buClr>
              <a:buSzPts val="2000"/>
              <a:buFont typeface="Lato"/>
              <a:buChar char="»"/>
              <a:defRPr i="0" sz="2000" u="none" cap="none" strike="noStrike">
                <a:solidFill>
                  <a:schemeClr val="dk1"/>
                </a:solidFill>
                <a:latin typeface="Lato"/>
                <a:ea typeface="Lato"/>
                <a:cs typeface="Lato"/>
                <a:sym typeface="Lato"/>
              </a:defRPr>
            </a:lvl5pPr>
            <a:lvl6pPr indent="-355600" lvl="5" marL="2743200" marR="0" rtl="0" algn="l">
              <a:spcBef>
                <a:spcPts val="400"/>
              </a:spcBef>
              <a:spcAft>
                <a:spcPts val="0"/>
              </a:spcAft>
              <a:buClr>
                <a:schemeClr val="dk1"/>
              </a:buClr>
              <a:buSzPts val="2000"/>
              <a:buFont typeface="Lato"/>
              <a:buChar char="•"/>
              <a:defRPr i="0" sz="2000" u="none" cap="none" strike="noStrike">
                <a:solidFill>
                  <a:schemeClr val="dk1"/>
                </a:solidFill>
                <a:latin typeface="Lato"/>
                <a:ea typeface="Lato"/>
                <a:cs typeface="Lato"/>
                <a:sym typeface="Lato"/>
              </a:defRPr>
            </a:lvl6pPr>
            <a:lvl7pPr indent="-355600" lvl="6" marL="3200400" marR="0" rtl="0" algn="l">
              <a:spcBef>
                <a:spcPts val="400"/>
              </a:spcBef>
              <a:spcAft>
                <a:spcPts val="0"/>
              </a:spcAft>
              <a:buClr>
                <a:schemeClr val="dk1"/>
              </a:buClr>
              <a:buSzPts val="2000"/>
              <a:buFont typeface="Lato"/>
              <a:buChar char="•"/>
              <a:defRPr i="0" sz="2000" u="none" cap="none" strike="noStrike">
                <a:solidFill>
                  <a:schemeClr val="dk1"/>
                </a:solidFill>
                <a:latin typeface="Lato"/>
                <a:ea typeface="Lato"/>
                <a:cs typeface="Lato"/>
                <a:sym typeface="Lato"/>
              </a:defRPr>
            </a:lvl7pPr>
            <a:lvl8pPr indent="-355600" lvl="7" marL="3657600" marR="0" rtl="0" algn="l">
              <a:spcBef>
                <a:spcPts val="400"/>
              </a:spcBef>
              <a:spcAft>
                <a:spcPts val="0"/>
              </a:spcAft>
              <a:buClr>
                <a:schemeClr val="dk1"/>
              </a:buClr>
              <a:buSzPts val="2000"/>
              <a:buFont typeface="Lato"/>
              <a:buChar char="•"/>
              <a:defRPr i="0" sz="2000" u="none" cap="none" strike="noStrike">
                <a:solidFill>
                  <a:schemeClr val="dk1"/>
                </a:solidFill>
                <a:latin typeface="Lato"/>
                <a:ea typeface="Lato"/>
                <a:cs typeface="Lato"/>
                <a:sym typeface="Lato"/>
              </a:defRPr>
            </a:lvl8pPr>
            <a:lvl9pPr indent="-355600" lvl="8" marL="4114800" marR="0" rtl="0" algn="l">
              <a:spcBef>
                <a:spcPts val="400"/>
              </a:spcBef>
              <a:spcAft>
                <a:spcPts val="0"/>
              </a:spcAft>
              <a:buClr>
                <a:schemeClr val="dk1"/>
              </a:buClr>
              <a:buSzPts val="2000"/>
              <a:buFont typeface="Lato"/>
              <a:buChar char="•"/>
              <a:defRPr i="0" sz="2000" u="none" cap="none" strike="noStrike">
                <a:solidFill>
                  <a:schemeClr val="dk1"/>
                </a:solidFill>
                <a:latin typeface="Lato"/>
                <a:ea typeface="Lato"/>
                <a:cs typeface="Lato"/>
                <a:sym typeface="Lato"/>
              </a:defRPr>
            </a:lvl9pPr>
          </a:lstStyle>
          <a:p/>
        </p:txBody>
      </p:sp>
      <p:sp>
        <p:nvSpPr>
          <p:cNvPr id="12" name="Google Shape;12;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Font typeface="Lato"/>
              <a:buNone/>
              <a:defRPr i="0" sz="1200" u="none" cap="none" strike="noStrike">
                <a:solidFill>
                  <a:srgbClr val="888888"/>
                </a:solidFill>
                <a:latin typeface="Lato"/>
                <a:ea typeface="Lato"/>
                <a:cs typeface="Lato"/>
                <a:sym typeface="Lato"/>
              </a:defRPr>
            </a:lvl1pPr>
            <a:lvl2pPr lvl="1"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2pPr>
            <a:lvl3pPr lvl="2"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3pPr>
            <a:lvl4pPr lvl="3"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4pPr>
            <a:lvl5pPr lvl="4"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5pPr>
            <a:lvl6pPr lvl="5"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6pPr>
            <a:lvl7pPr lvl="6"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7pPr>
            <a:lvl8pPr lvl="7"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8pPr>
            <a:lvl9pPr lvl="8"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9pPr>
          </a:lstStyle>
          <a:p/>
        </p:txBody>
      </p:sp>
      <p:sp>
        <p:nvSpPr>
          <p:cNvPr id="13" name="Google Shape;13;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Font typeface="Lato"/>
              <a:buNone/>
              <a:defRPr i="0" sz="1200" u="none" cap="none" strike="noStrike">
                <a:solidFill>
                  <a:srgbClr val="888888"/>
                </a:solidFill>
                <a:latin typeface="Lato"/>
                <a:ea typeface="Lato"/>
                <a:cs typeface="Lato"/>
                <a:sym typeface="Lato"/>
              </a:defRPr>
            </a:lvl1pPr>
            <a:lvl2pPr lvl="1"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2pPr>
            <a:lvl3pPr lvl="2"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3pPr>
            <a:lvl4pPr lvl="3"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4pPr>
            <a:lvl5pPr lvl="4"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5pPr>
            <a:lvl6pPr lvl="5"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6pPr>
            <a:lvl7pPr lvl="6"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7pPr>
            <a:lvl8pPr lvl="7"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8pPr>
            <a:lvl9pPr lvl="8" marR="0" rtl="0" algn="l">
              <a:spcBef>
                <a:spcPts val="0"/>
              </a:spcBef>
              <a:spcAft>
                <a:spcPts val="0"/>
              </a:spcAft>
              <a:buSzPts val="1400"/>
              <a:buFont typeface="Lato"/>
              <a:buNone/>
              <a:defRPr i="0" sz="1800" u="none" cap="none" strike="noStrike">
                <a:solidFill>
                  <a:schemeClr val="dk1"/>
                </a:solidFill>
                <a:latin typeface="Lato"/>
                <a:ea typeface="Lato"/>
                <a:cs typeface="Lato"/>
                <a:sym typeface="Lato"/>
              </a:defRPr>
            </a:lvl9pPr>
          </a:lstStyle>
          <a:p/>
        </p:txBody>
      </p:sp>
      <p:sp>
        <p:nvSpPr>
          <p:cNvPr id="14" name="Google Shape;14;p1"/>
          <p:cNvSpPr txBox="1"/>
          <p:nvPr>
            <p:ph idx="12" type="sldNum"/>
          </p:nvPr>
        </p:nvSpPr>
        <p:spPr>
          <a:xfrm>
            <a:off x="8686800" y="4767263"/>
            <a:ext cx="3642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200" u="none" cap="none" strike="noStrike">
                <a:solidFill>
                  <a:srgbClr val="888888"/>
                </a:solidFill>
                <a:latin typeface="Lato"/>
                <a:ea typeface="Lato"/>
                <a:cs typeface="Lato"/>
                <a:sym typeface="Lato"/>
              </a:defRPr>
            </a:lvl1pPr>
            <a:lvl2pPr indent="0" lvl="1" marL="0" marR="0" rtl="0" algn="r">
              <a:spcBef>
                <a:spcPts val="0"/>
              </a:spcBef>
              <a:buNone/>
              <a:defRPr i="0" sz="1200" u="none" cap="none" strike="noStrike">
                <a:solidFill>
                  <a:srgbClr val="888888"/>
                </a:solidFill>
                <a:latin typeface="Lato"/>
                <a:ea typeface="Lato"/>
                <a:cs typeface="Lato"/>
                <a:sym typeface="Lato"/>
              </a:defRPr>
            </a:lvl2pPr>
            <a:lvl3pPr indent="0" lvl="2" marL="0" marR="0" rtl="0" algn="r">
              <a:spcBef>
                <a:spcPts val="0"/>
              </a:spcBef>
              <a:buNone/>
              <a:defRPr i="0" sz="1200" u="none" cap="none" strike="noStrike">
                <a:solidFill>
                  <a:srgbClr val="888888"/>
                </a:solidFill>
                <a:latin typeface="Lato"/>
                <a:ea typeface="Lato"/>
                <a:cs typeface="Lato"/>
                <a:sym typeface="Lato"/>
              </a:defRPr>
            </a:lvl3pPr>
            <a:lvl4pPr indent="0" lvl="3" marL="0" marR="0" rtl="0" algn="r">
              <a:spcBef>
                <a:spcPts val="0"/>
              </a:spcBef>
              <a:buNone/>
              <a:defRPr i="0" sz="1200" u="none" cap="none" strike="noStrike">
                <a:solidFill>
                  <a:srgbClr val="888888"/>
                </a:solidFill>
                <a:latin typeface="Lato"/>
                <a:ea typeface="Lato"/>
                <a:cs typeface="Lato"/>
                <a:sym typeface="Lato"/>
              </a:defRPr>
            </a:lvl4pPr>
            <a:lvl5pPr indent="0" lvl="4" marL="0" marR="0" rtl="0" algn="r">
              <a:spcBef>
                <a:spcPts val="0"/>
              </a:spcBef>
              <a:buNone/>
              <a:defRPr i="0" sz="1200" u="none" cap="none" strike="noStrike">
                <a:solidFill>
                  <a:srgbClr val="888888"/>
                </a:solidFill>
                <a:latin typeface="Lato"/>
                <a:ea typeface="Lato"/>
                <a:cs typeface="Lato"/>
                <a:sym typeface="Lato"/>
              </a:defRPr>
            </a:lvl5pPr>
            <a:lvl6pPr indent="0" lvl="5" marL="0" marR="0" rtl="0" algn="r">
              <a:spcBef>
                <a:spcPts val="0"/>
              </a:spcBef>
              <a:buNone/>
              <a:defRPr i="0" sz="1200" u="none" cap="none" strike="noStrike">
                <a:solidFill>
                  <a:srgbClr val="888888"/>
                </a:solidFill>
                <a:latin typeface="Lato"/>
                <a:ea typeface="Lato"/>
                <a:cs typeface="Lato"/>
                <a:sym typeface="Lato"/>
              </a:defRPr>
            </a:lvl6pPr>
            <a:lvl7pPr indent="0" lvl="6" marL="0" marR="0" rtl="0" algn="r">
              <a:spcBef>
                <a:spcPts val="0"/>
              </a:spcBef>
              <a:buNone/>
              <a:defRPr i="0" sz="1200" u="none" cap="none" strike="noStrike">
                <a:solidFill>
                  <a:srgbClr val="888888"/>
                </a:solidFill>
                <a:latin typeface="Lato"/>
                <a:ea typeface="Lato"/>
                <a:cs typeface="Lato"/>
                <a:sym typeface="Lato"/>
              </a:defRPr>
            </a:lvl7pPr>
            <a:lvl8pPr indent="0" lvl="7" marL="0" marR="0" rtl="0" algn="r">
              <a:spcBef>
                <a:spcPts val="0"/>
              </a:spcBef>
              <a:buNone/>
              <a:defRPr i="0" sz="1200" u="none" cap="none" strike="noStrike">
                <a:solidFill>
                  <a:srgbClr val="888888"/>
                </a:solidFill>
                <a:latin typeface="Lato"/>
                <a:ea typeface="Lato"/>
                <a:cs typeface="Lato"/>
                <a:sym typeface="Lato"/>
              </a:defRPr>
            </a:lvl8pPr>
            <a:lvl9pPr indent="0" lvl="8" marL="0" marR="0" rtl="0" algn="r">
              <a:spcBef>
                <a:spcPts val="0"/>
              </a:spcBef>
              <a:buNone/>
              <a:defRPr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txBox="1"/>
          <p:nvPr/>
        </p:nvSpPr>
        <p:spPr>
          <a:xfrm>
            <a:off x="0" y="2251"/>
            <a:ext cx="9144000" cy="403200"/>
          </a:xfrm>
          <a:prstGeom prst="rect">
            <a:avLst/>
          </a:prstGeom>
          <a:solidFill>
            <a:srgbClr val="13294B"/>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200" u="none" cap="none" strike="noStrike">
                <a:solidFill>
                  <a:srgbClr val="E84A27"/>
                </a:solidFill>
                <a:latin typeface="Calibri"/>
                <a:ea typeface="Calibri"/>
                <a:cs typeface="Calibri"/>
                <a:sym typeface="Calibri"/>
              </a:rPr>
              <a:t>   </a:t>
            </a:r>
            <a:r>
              <a:rPr b="1" i="0" lang="en-US" sz="2200" u="none" cap="none" strike="noStrike">
                <a:solidFill>
                  <a:srgbClr val="E84A27"/>
                </a:solidFill>
                <a:latin typeface="Raleway"/>
                <a:ea typeface="Raleway"/>
                <a:cs typeface="Raleway"/>
                <a:sym typeface="Raleway"/>
              </a:rPr>
              <a:t>CyberGIS Center for Advanced Digital and Spatial Studies</a:t>
            </a:r>
            <a:endParaRPr>
              <a:latin typeface="Raleway"/>
              <a:ea typeface="Raleway"/>
              <a:cs typeface="Raleway"/>
              <a:sym typeface="Raleway"/>
            </a:endParaRPr>
          </a:p>
        </p:txBody>
      </p:sp>
      <p:pic>
        <p:nvPicPr>
          <p:cNvPr id="16" name="Google Shape;16;p1"/>
          <p:cNvPicPr preferRelativeResize="0"/>
          <p:nvPr/>
        </p:nvPicPr>
        <p:blipFill rotWithShape="1">
          <a:blip r:embed="rId1">
            <a:alphaModFix/>
          </a:blip>
          <a:srcRect b="0" l="0" r="0" t="0"/>
          <a:stretch/>
        </p:blipFill>
        <p:spPr>
          <a:xfrm>
            <a:off x="0" y="-1"/>
            <a:ext cx="294543" cy="4254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doi.org/10.1016/j.compenvurbsys.2011.01.002" TargetMode="External"/><Relationship Id="rId4" Type="http://schemas.openxmlformats.org/officeDocument/2006/relationships/hyperlink" Target="https://doi.org/10.1016/j.compenvurbsys.2016.10.008" TargetMode="External"/><Relationship Id="rId5" Type="http://schemas.openxmlformats.org/officeDocument/2006/relationships/hyperlink" Target="https://www.e-education.psu.edu/geog597i_02/node/685"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doi.org/10.1016/j.compenvurbsys.2008.09.012" TargetMode="External"/><Relationship Id="rId4" Type="http://schemas.openxmlformats.org/officeDocument/2006/relationships/hyperlink" Target="http://dx.doi.org/10.2139/ssrn.2684776" TargetMode="External"/><Relationship Id="rId9" Type="http://schemas.openxmlformats.org/officeDocument/2006/relationships/hyperlink" Target="https://books.google.com/books?id=-E9ZmQEACAAJ" TargetMode="External"/><Relationship Id="rId5" Type="http://schemas.openxmlformats.org/officeDocument/2006/relationships/hyperlink" Target="https://doi.org/10.1016/j.compenvurbsys.2019.02.006" TargetMode="External"/><Relationship Id="rId6" Type="http://schemas.openxmlformats.org/officeDocument/2006/relationships/hyperlink" Target="https://doi.org/10.1016/j.compenvurbsys.2011.01.002" TargetMode="External"/><Relationship Id="rId7" Type="http://schemas.openxmlformats.org/officeDocument/2006/relationships/hyperlink" Target="http://jasss.soc.surrey.ac.uk/12/1/3.html" TargetMode="External"/><Relationship Id="rId8" Type="http://schemas.openxmlformats.org/officeDocument/2006/relationships/hyperlink" Target="https://doi.org/10.1016/j.envsoft.2010.08.00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mailto:michels9@illinois.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gif"/><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i.org/10.1016/j.compenvurbsys.2008.09.012" TargetMode="External"/><Relationship Id="rId4" Type="http://schemas.openxmlformats.org/officeDocument/2006/relationships/hyperlink" Target="http://jasss.soc.surrey.ac.uk/12/1/3.html" TargetMode="External"/><Relationship Id="rId5" Type="http://schemas.openxmlformats.org/officeDocument/2006/relationships/image" Target="../media/image2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hyperlink" Target="http://jasss.soc.surrey.ac.uk/12/1/3.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jasss.soc.surrey.ac.uk/12/1/3.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0.gi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ctrTitle"/>
          </p:nvPr>
        </p:nvSpPr>
        <p:spPr>
          <a:xfrm>
            <a:off x="127000" y="585275"/>
            <a:ext cx="8851800" cy="2219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3600">
                <a:solidFill>
                  <a:srgbClr val="13294B"/>
                </a:solidFill>
              </a:rPr>
              <a:t>An Exploration of the Effect of Buyer Preference and Market</a:t>
            </a:r>
            <a:endParaRPr sz="3600">
              <a:solidFill>
                <a:srgbClr val="13294B"/>
              </a:solidFill>
            </a:endParaRPr>
          </a:p>
          <a:p>
            <a:pPr indent="0" lvl="0" marL="0" rtl="0" algn="ctr">
              <a:spcBef>
                <a:spcPts val="0"/>
              </a:spcBef>
              <a:spcAft>
                <a:spcPts val="0"/>
              </a:spcAft>
              <a:buClr>
                <a:schemeClr val="dk1"/>
              </a:buClr>
              <a:buSzPts val="1100"/>
              <a:buFont typeface="Arial"/>
              <a:buNone/>
            </a:pPr>
            <a:r>
              <a:rPr lang="en-US" sz="3600">
                <a:solidFill>
                  <a:srgbClr val="13294B"/>
                </a:solidFill>
              </a:rPr>
              <a:t>Composition on the Rent Gradient using the ALMA Framework</a:t>
            </a:r>
            <a:endParaRPr sz="3600">
              <a:solidFill>
                <a:srgbClr val="13294B"/>
              </a:solidFill>
            </a:endParaRPr>
          </a:p>
        </p:txBody>
      </p:sp>
      <p:sp>
        <p:nvSpPr>
          <p:cNvPr id="91" name="Google Shape;91;p15"/>
          <p:cNvSpPr txBox="1"/>
          <p:nvPr>
            <p:ph idx="1" type="subTitle"/>
          </p:nvPr>
        </p:nvSpPr>
        <p:spPr>
          <a:xfrm>
            <a:off x="189275" y="2993100"/>
            <a:ext cx="8608800" cy="1511100"/>
          </a:xfrm>
          <a:prstGeom prst="rect">
            <a:avLst/>
          </a:prstGeom>
          <a:noFill/>
          <a:ln>
            <a:noFill/>
          </a:ln>
        </p:spPr>
        <p:txBody>
          <a:bodyPr anchorCtr="0" anchor="b" bIns="45700" lIns="91425" spcFirstLastPara="1" rIns="91425" wrap="square" tIns="45700">
            <a:noAutofit/>
          </a:bodyPr>
          <a:lstStyle/>
          <a:p>
            <a:pPr indent="0" lvl="0" marL="0" rtl="0" algn="ctr">
              <a:lnSpc>
                <a:spcPct val="60000"/>
              </a:lnSpc>
              <a:spcBef>
                <a:spcPts val="0"/>
              </a:spcBef>
              <a:spcAft>
                <a:spcPts val="0"/>
              </a:spcAft>
              <a:buClr>
                <a:srgbClr val="13294B"/>
              </a:buClr>
              <a:buSzPts val="2375"/>
              <a:buNone/>
            </a:pPr>
            <a:r>
              <a:rPr b="1" lang="en-US" sz="2300">
                <a:solidFill>
                  <a:srgbClr val="13294B"/>
                </a:solidFill>
              </a:rPr>
              <a:t>Alexander Michels</a:t>
            </a:r>
            <a:r>
              <a:rPr b="1" baseline="30000" lang="en-US" sz="2300">
                <a:solidFill>
                  <a:srgbClr val="13294B"/>
                </a:solidFill>
              </a:rPr>
              <a:t>1,2,3</a:t>
            </a:r>
            <a:r>
              <a:rPr b="1" lang="en-US" sz="2300">
                <a:solidFill>
                  <a:srgbClr val="13294B"/>
                </a:solidFill>
              </a:rPr>
              <a:t>, Jeon-Young Kang</a:t>
            </a:r>
            <a:r>
              <a:rPr b="1" baseline="30000" lang="en-US" sz="2300">
                <a:solidFill>
                  <a:srgbClr val="13294B"/>
                </a:solidFill>
              </a:rPr>
              <a:t>4</a:t>
            </a:r>
            <a:r>
              <a:rPr b="1" lang="en-US" sz="2300">
                <a:solidFill>
                  <a:srgbClr val="13294B"/>
                </a:solidFill>
              </a:rPr>
              <a:t>, and Shaowen Wang</a:t>
            </a:r>
            <a:r>
              <a:rPr b="1" baseline="30000" lang="en-US" sz="2300">
                <a:solidFill>
                  <a:srgbClr val="13294B"/>
                </a:solidFill>
              </a:rPr>
              <a:t>1,2,3</a:t>
            </a:r>
            <a:endParaRPr sz="2300"/>
          </a:p>
          <a:p>
            <a:pPr indent="0" lvl="0" marL="0" rtl="0" algn="ctr">
              <a:lnSpc>
                <a:spcPct val="60000"/>
              </a:lnSpc>
              <a:spcBef>
                <a:spcPts val="400"/>
              </a:spcBef>
              <a:spcAft>
                <a:spcPts val="0"/>
              </a:spcAft>
              <a:buClr>
                <a:srgbClr val="888888"/>
              </a:buClr>
              <a:buSzPts val="2000"/>
              <a:buNone/>
            </a:pPr>
            <a:r>
              <a:t/>
            </a:r>
            <a:endParaRPr b="1" sz="2400">
              <a:solidFill>
                <a:srgbClr val="13294B"/>
              </a:solidFill>
            </a:endParaRPr>
          </a:p>
          <a:p>
            <a:pPr indent="0" lvl="0" marL="0" rtl="0" algn="ctr">
              <a:lnSpc>
                <a:spcPct val="60000"/>
              </a:lnSpc>
              <a:spcBef>
                <a:spcPts val="400"/>
              </a:spcBef>
              <a:spcAft>
                <a:spcPts val="0"/>
              </a:spcAft>
              <a:buClr>
                <a:srgbClr val="13294B"/>
              </a:buClr>
              <a:buSzPts val="2000"/>
              <a:buNone/>
            </a:pPr>
            <a:r>
              <a:rPr b="1" baseline="30000" lang="en-US" sz="1400">
                <a:solidFill>
                  <a:srgbClr val="13294B"/>
                </a:solidFill>
              </a:rPr>
              <a:t>1 </a:t>
            </a:r>
            <a:r>
              <a:rPr lang="en-US" sz="1400">
                <a:solidFill>
                  <a:srgbClr val="13294B"/>
                </a:solidFill>
              </a:rPr>
              <a:t>Illinois Informatics Institute</a:t>
            </a:r>
            <a:endParaRPr sz="1400">
              <a:solidFill>
                <a:srgbClr val="13294B"/>
              </a:solidFill>
            </a:endParaRPr>
          </a:p>
          <a:p>
            <a:pPr indent="0" lvl="0" marL="0" rtl="0" algn="ctr">
              <a:lnSpc>
                <a:spcPct val="60000"/>
              </a:lnSpc>
              <a:spcBef>
                <a:spcPts val="400"/>
              </a:spcBef>
              <a:spcAft>
                <a:spcPts val="0"/>
              </a:spcAft>
              <a:buClr>
                <a:srgbClr val="13294B"/>
              </a:buClr>
              <a:buSzPts val="2000"/>
              <a:buNone/>
            </a:pPr>
            <a:r>
              <a:rPr b="1" baseline="30000" lang="en-US" sz="1400">
                <a:solidFill>
                  <a:srgbClr val="13294B"/>
                </a:solidFill>
              </a:rPr>
              <a:t>2 </a:t>
            </a:r>
            <a:r>
              <a:rPr lang="en-US" sz="1400">
                <a:solidFill>
                  <a:srgbClr val="13294B"/>
                </a:solidFill>
              </a:rPr>
              <a:t>CyberGIS Center for Advanced Digital and Spatial Studies</a:t>
            </a:r>
            <a:endParaRPr sz="1400"/>
          </a:p>
          <a:p>
            <a:pPr indent="0" lvl="0" marL="0" rtl="0" algn="ctr">
              <a:lnSpc>
                <a:spcPct val="60000"/>
              </a:lnSpc>
              <a:spcBef>
                <a:spcPts val="400"/>
              </a:spcBef>
              <a:spcAft>
                <a:spcPts val="0"/>
              </a:spcAft>
              <a:buClr>
                <a:srgbClr val="13294B"/>
              </a:buClr>
              <a:buSzPts val="2000"/>
              <a:buNone/>
            </a:pPr>
            <a:r>
              <a:rPr b="1" baseline="30000" lang="en-US" sz="1400">
                <a:solidFill>
                  <a:srgbClr val="13294B"/>
                </a:solidFill>
              </a:rPr>
              <a:t>3 </a:t>
            </a:r>
            <a:r>
              <a:rPr lang="en-US" sz="1400">
                <a:solidFill>
                  <a:srgbClr val="13294B"/>
                </a:solidFill>
              </a:rPr>
              <a:t>University of Illinois at Urbana-Champaign</a:t>
            </a:r>
            <a:endParaRPr b="1" sz="1400">
              <a:solidFill>
                <a:srgbClr val="13294B"/>
              </a:solidFill>
            </a:endParaRPr>
          </a:p>
          <a:p>
            <a:pPr indent="0" lvl="0" marL="0" rtl="0" algn="ctr">
              <a:lnSpc>
                <a:spcPct val="60000"/>
              </a:lnSpc>
              <a:spcBef>
                <a:spcPts val="400"/>
              </a:spcBef>
              <a:spcAft>
                <a:spcPts val="0"/>
              </a:spcAft>
              <a:buClr>
                <a:srgbClr val="13294B"/>
              </a:buClr>
              <a:buSzPts val="2000"/>
              <a:buNone/>
            </a:pPr>
            <a:r>
              <a:rPr b="1" baseline="30000" lang="en-US" sz="1400">
                <a:solidFill>
                  <a:srgbClr val="13294B"/>
                </a:solidFill>
              </a:rPr>
              <a:t>4 </a:t>
            </a:r>
            <a:r>
              <a:rPr lang="en-US" sz="1400">
                <a:solidFill>
                  <a:srgbClr val="13294B"/>
                </a:solidFill>
              </a:rPr>
              <a:t>Kongju National University Gongju-si, Chuncheongnam-do, South Korea</a:t>
            </a:r>
            <a:endParaRPr sz="1400">
              <a:solidFill>
                <a:srgbClr val="13294B"/>
              </a:solidFill>
            </a:endParaRPr>
          </a:p>
        </p:txBody>
      </p:sp>
      <p:sp>
        <p:nvSpPr>
          <p:cNvPr id="92" name="Google Shape;92;p15"/>
          <p:cNvSpPr txBox="1"/>
          <p:nvPr>
            <p:ph idx="1" type="subTitle"/>
          </p:nvPr>
        </p:nvSpPr>
        <p:spPr>
          <a:xfrm>
            <a:off x="267600" y="4707474"/>
            <a:ext cx="8608800" cy="399000"/>
          </a:xfrm>
          <a:prstGeom prst="rect">
            <a:avLst/>
          </a:prstGeom>
          <a:noFill/>
          <a:ln>
            <a:noFill/>
          </a:ln>
        </p:spPr>
        <p:txBody>
          <a:bodyPr anchorCtr="0" anchor="b" bIns="45700" lIns="91425" spcFirstLastPara="1" rIns="91425" wrap="square" tIns="45700">
            <a:noAutofit/>
          </a:bodyPr>
          <a:lstStyle/>
          <a:p>
            <a:pPr indent="0" lvl="0" marL="0" rtl="0" algn="ctr">
              <a:lnSpc>
                <a:spcPct val="60000"/>
              </a:lnSpc>
              <a:spcBef>
                <a:spcPts val="400"/>
              </a:spcBef>
              <a:spcAft>
                <a:spcPts val="0"/>
              </a:spcAft>
              <a:buClr>
                <a:srgbClr val="13294B"/>
              </a:buClr>
              <a:buSzPts val="2000"/>
              <a:buNone/>
            </a:pPr>
            <a:r>
              <a:rPr i="1" lang="en-US" sz="1400">
                <a:solidFill>
                  <a:srgbClr val="13294B"/>
                </a:solidFill>
              </a:rPr>
              <a:t>3rd ACM SIGSPATIAL International Workshop on GeoSpatial Simulation (GeoSim'20)</a:t>
            </a:r>
            <a:endParaRPr i="1" sz="1400">
              <a:solidFill>
                <a:srgbClr val="13294B"/>
              </a:solidFill>
            </a:endParaRPr>
          </a:p>
          <a:p>
            <a:pPr indent="0" lvl="0" marL="0" rtl="0" algn="ctr">
              <a:lnSpc>
                <a:spcPct val="60000"/>
              </a:lnSpc>
              <a:spcBef>
                <a:spcPts val="400"/>
              </a:spcBef>
              <a:spcAft>
                <a:spcPts val="0"/>
              </a:spcAft>
              <a:buClr>
                <a:srgbClr val="13294B"/>
              </a:buClr>
              <a:buSzPts val="2000"/>
              <a:buNone/>
            </a:pPr>
            <a:r>
              <a:rPr i="1" lang="en-US" sz="1400">
                <a:solidFill>
                  <a:srgbClr val="13294B"/>
                </a:solidFill>
              </a:rPr>
              <a:t>November 3–6, 2020, Seattle, WA, USA</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457200" y="498048"/>
            <a:ext cx="8229600" cy="771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Weakening Assumptions</a:t>
            </a:r>
            <a:endParaRPr/>
          </a:p>
        </p:txBody>
      </p:sp>
      <p:sp>
        <p:nvSpPr>
          <p:cNvPr id="182" name="Google Shape;182;p24"/>
          <p:cNvSpPr txBox="1"/>
          <p:nvPr>
            <p:ph idx="1" type="body"/>
          </p:nvPr>
        </p:nvSpPr>
        <p:spPr>
          <a:xfrm>
            <a:off x="457200" y="1362332"/>
            <a:ext cx="8229600" cy="3232200"/>
          </a:xfrm>
          <a:prstGeom prst="rect">
            <a:avLst/>
          </a:prstGeom>
        </p:spPr>
        <p:txBody>
          <a:bodyPr anchorCtr="0" anchor="t" bIns="45700" lIns="91425" spcFirstLastPara="1" rIns="91425" wrap="square" tIns="45700">
            <a:noAutofit/>
          </a:bodyPr>
          <a:lstStyle/>
          <a:p>
            <a:pPr indent="-361950" lvl="0" marL="457200" rtl="0" algn="l">
              <a:spcBef>
                <a:spcPts val="360"/>
              </a:spcBef>
              <a:spcAft>
                <a:spcPts val="0"/>
              </a:spcAft>
              <a:buSzPts val="2100"/>
              <a:buChar char="•"/>
            </a:pPr>
            <a:r>
              <a:rPr b="1" lang="en-US" sz="2100"/>
              <a:t>Heterogeneity in Buyers</a:t>
            </a:r>
            <a:r>
              <a:rPr lang="en-US" sz="2100"/>
              <a:t>:</a:t>
            </a:r>
            <a:endParaRPr sz="2100"/>
          </a:p>
          <a:p>
            <a:pPr indent="-349250" lvl="1" marL="914400" rtl="0" algn="l">
              <a:spcBef>
                <a:spcPts val="1000"/>
              </a:spcBef>
              <a:spcAft>
                <a:spcPts val="0"/>
              </a:spcAft>
              <a:buSzPts val="1900"/>
              <a:buChar char="–"/>
            </a:pPr>
            <a:r>
              <a:rPr lang="en-US" sz="1900"/>
              <a:t>The</a:t>
            </a:r>
            <a:r>
              <a:rPr lang="en-US" sz="1900"/>
              <a:t> preference for amenities is drawn from a uniform distribution   [ 0, ɑ</a:t>
            </a:r>
            <a:r>
              <a:rPr baseline="-25000" lang="en-US" sz="1900"/>
              <a:t>max  </a:t>
            </a:r>
            <a:r>
              <a:rPr lang="en-US" sz="1900"/>
              <a:t>].</a:t>
            </a:r>
            <a:endParaRPr sz="1900"/>
          </a:p>
          <a:p>
            <a:pPr indent="-349250" lvl="1" marL="914400" rtl="0" algn="l">
              <a:spcBef>
                <a:spcPts val="1000"/>
              </a:spcBef>
              <a:spcAft>
                <a:spcPts val="0"/>
              </a:spcAft>
              <a:buSzPts val="1900"/>
              <a:buChar char="–"/>
            </a:pPr>
            <a:r>
              <a:rPr lang="en-US" sz="1900"/>
              <a:t>The housing budget is drawn from a uniform distribution                   [ 800, 1000 ]</a:t>
            </a:r>
            <a:endParaRPr sz="1900"/>
          </a:p>
          <a:p>
            <a:pPr indent="-361950" lvl="0" marL="457200" rtl="0" algn="l">
              <a:spcBef>
                <a:spcPts val="1000"/>
              </a:spcBef>
              <a:spcAft>
                <a:spcPts val="0"/>
              </a:spcAft>
              <a:buSzPts val="2100"/>
              <a:buChar char="•"/>
            </a:pPr>
            <a:r>
              <a:rPr b="1" lang="en-US" sz="2100"/>
              <a:t>Variation in Cells</a:t>
            </a:r>
            <a:r>
              <a:rPr lang="en-US" sz="2100"/>
              <a:t> -</a:t>
            </a:r>
            <a:r>
              <a:rPr lang="en-US" sz="2100"/>
              <a:t> amenities are uniformly distributed [ 0, 1 ].</a:t>
            </a:r>
            <a:endParaRPr sz="2100"/>
          </a:p>
          <a:p>
            <a:pPr indent="-361950" lvl="0" marL="457200" rtl="0" algn="l">
              <a:spcBef>
                <a:spcPts val="1000"/>
              </a:spcBef>
              <a:spcAft>
                <a:spcPts val="0"/>
              </a:spcAft>
              <a:buSzPts val="2100"/>
              <a:buChar char="•"/>
            </a:pPr>
            <a:r>
              <a:rPr b="1" lang="en-US" sz="2100"/>
              <a:t>Tested a wider variety of market compositions</a:t>
            </a:r>
            <a:endParaRPr b="1" sz="2100"/>
          </a:p>
          <a:p>
            <a:pPr indent="-349250" lvl="1" marL="914400" rtl="0" algn="l">
              <a:spcBef>
                <a:spcPts val="1000"/>
              </a:spcBef>
              <a:spcAft>
                <a:spcPts val="1000"/>
              </a:spcAft>
              <a:buSzPts val="1900"/>
              <a:buChar char="–"/>
            </a:pPr>
            <a:r>
              <a:rPr lang="en-US" sz="1900"/>
              <a:t>Parameterized ratio between number of buyers and sellers → Buyer Level</a:t>
            </a:r>
            <a:endParaRPr sz="1900"/>
          </a:p>
        </p:txBody>
      </p:sp>
      <p:sp>
        <p:nvSpPr>
          <p:cNvPr id="183" name="Google Shape;183;p24"/>
          <p:cNvSpPr txBox="1"/>
          <p:nvPr>
            <p:ph idx="12" type="sldNum"/>
          </p:nvPr>
        </p:nvSpPr>
        <p:spPr>
          <a:xfrm>
            <a:off x="8686800" y="4767263"/>
            <a:ext cx="3810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idx="1" type="body"/>
          </p:nvPr>
        </p:nvSpPr>
        <p:spPr>
          <a:xfrm>
            <a:off x="303300" y="4294151"/>
            <a:ext cx="7697400" cy="460500"/>
          </a:xfrm>
          <a:prstGeom prst="rect">
            <a:avLst/>
          </a:prstGeom>
        </p:spPr>
        <p:txBody>
          <a:bodyPr anchorCtr="0" anchor="ctr" bIns="45700" lIns="91425" spcFirstLastPara="1" rIns="91425" wrap="square" tIns="45700">
            <a:noAutofit/>
          </a:bodyPr>
          <a:lstStyle/>
          <a:p>
            <a:pPr indent="0" lvl="0" marL="0" rtl="0" algn="l">
              <a:spcBef>
                <a:spcPts val="640"/>
              </a:spcBef>
              <a:spcAft>
                <a:spcPts val="0"/>
              </a:spcAft>
              <a:buNone/>
            </a:pPr>
            <a:r>
              <a:rPr lang="en-US"/>
              <a:t>Percentage of Homes Sold</a:t>
            </a:r>
            <a:endParaRPr/>
          </a:p>
        </p:txBody>
      </p:sp>
      <p:pic>
        <p:nvPicPr>
          <p:cNvPr id="189" name="Google Shape;189;p25"/>
          <p:cNvPicPr preferRelativeResize="0"/>
          <p:nvPr/>
        </p:nvPicPr>
        <p:blipFill>
          <a:blip r:embed="rId3">
            <a:alphaModFix/>
          </a:blip>
          <a:stretch>
            <a:fillRect/>
          </a:stretch>
        </p:blipFill>
        <p:spPr>
          <a:xfrm>
            <a:off x="271938" y="536125"/>
            <a:ext cx="8600125" cy="38176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457200" y="498048"/>
            <a:ext cx="8229600" cy="771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0" lang="en-US" sz="3200"/>
              <a:t>⍺</a:t>
            </a:r>
            <a:r>
              <a:rPr baseline="-25000" lang="en-US" sz="3200"/>
              <a:t>max</a:t>
            </a:r>
            <a:r>
              <a:rPr b="0" lang="en-US" sz="3200"/>
              <a:t> and ⍺</a:t>
            </a:r>
            <a:r>
              <a:rPr baseline="-25000" lang="en-US" sz="3200"/>
              <a:t>max</a:t>
            </a:r>
            <a:r>
              <a:rPr b="0" lang="en-US" sz="3200"/>
              <a:t> with Buyer Level vs. % Sold</a:t>
            </a:r>
            <a:endParaRPr b="0" sz="3200"/>
          </a:p>
        </p:txBody>
      </p:sp>
      <p:pic>
        <p:nvPicPr>
          <p:cNvPr id="195" name="Google Shape;195;p26"/>
          <p:cNvPicPr preferRelativeResize="0"/>
          <p:nvPr/>
        </p:nvPicPr>
        <p:blipFill>
          <a:blip r:embed="rId3">
            <a:alphaModFix/>
          </a:blip>
          <a:stretch>
            <a:fillRect/>
          </a:stretch>
        </p:blipFill>
        <p:spPr>
          <a:xfrm>
            <a:off x="209375" y="2109363"/>
            <a:ext cx="4115100" cy="2829124"/>
          </a:xfrm>
          <a:prstGeom prst="rect">
            <a:avLst/>
          </a:prstGeom>
          <a:noFill/>
          <a:ln>
            <a:noFill/>
          </a:ln>
        </p:spPr>
      </p:pic>
      <p:pic>
        <p:nvPicPr>
          <p:cNvPr id="196" name="Google Shape;196;p26"/>
          <p:cNvPicPr preferRelativeResize="0"/>
          <p:nvPr/>
        </p:nvPicPr>
        <p:blipFill rotWithShape="1">
          <a:blip r:embed="rId4">
            <a:alphaModFix/>
          </a:blip>
          <a:srcRect b="0" l="13305" r="14927" t="0"/>
          <a:stretch/>
        </p:blipFill>
        <p:spPr>
          <a:xfrm>
            <a:off x="4572000" y="2064041"/>
            <a:ext cx="4572000" cy="29197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7"/>
          <p:cNvPicPr preferRelativeResize="0"/>
          <p:nvPr/>
        </p:nvPicPr>
        <p:blipFill rotWithShape="1">
          <a:blip r:embed="rId3">
            <a:alphaModFix/>
          </a:blip>
          <a:srcRect b="0" l="3456" r="0" t="0"/>
          <a:stretch/>
        </p:blipFill>
        <p:spPr>
          <a:xfrm>
            <a:off x="44425" y="533270"/>
            <a:ext cx="4572000" cy="3255856"/>
          </a:xfrm>
          <a:prstGeom prst="rect">
            <a:avLst/>
          </a:prstGeom>
          <a:noFill/>
          <a:ln>
            <a:noFill/>
          </a:ln>
        </p:spPr>
      </p:pic>
      <p:sp>
        <p:nvSpPr>
          <p:cNvPr id="202" name="Google Shape;202;p27"/>
          <p:cNvSpPr txBox="1"/>
          <p:nvPr>
            <p:ph idx="4294967295" type="title"/>
          </p:nvPr>
        </p:nvSpPr>
        <p:spPr>
          <a:xfrm>
            <a:off x="727800" y="4206500"/>
            <a:ext cx="76884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0" lang="en-US" sz="2900"/>
              <a:t>How is the rent gradient is affected by 𝞪</a:t>
            </a:r>
            <a:r>
              <a:rPr b="0" baseline="-25000" lang="en-US" sz="2900"/>
              <a:t>max</a:t>
            </a:r>
            <a:r>
              <a:rPr b="0" lang="en-US" sz="2900"/>
              <a:t>?</a:t>
            </a:r>
            <a:endParaRPr b="0" sz="2900"/>
          </a:p>
        </p:txBody>
      </p:sp>
      <p:pic>
        <p:nvPicPr>
          <p:cNvPr id="203" name="Google Shape;203;p27"/>
          <p:cNvPicPr preferRelativeResize="0"/>
          <p:nvPr/>
        </p:nvPicPr>
        <p:blipFill rotWithShape="1">
          <a:blip r:embed="rId4">
            <a:alphaModFix/>
          </a:blip>
          <a:srcRect b="0" l="3456" r="0" t="0"/>
          <a:stretch/>
        </p:blipFill>
        <p:spPr>
          <a:xfrm>
            <a:off x="4572000" y="533270"/>
            <a:ext cx="4572000" cy="32558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8"/>
          <p:cNvPicPr preferRelativeResize="0"/>
          <p:nvPr/>
        </p:nvPicPr>
        <p:blipFill>
          <a:blip r:embed="rId3">
            <a:alphaModFix/>
          </a:blip>
          <a:stretch>
            <a:fillRect/>
          </a:stretch>
        </p:blipFill>
        <p:spPr>
          <a:xfrm>
            <a:off x="152400" y="496650"/>
            <a:ext cx="8839198" cy="3955703"/>
          </a:xfrm>
          <a:prstGeom prst="rect">
            <a:avLst/>
          </a:prstGeom>
          <a:noFill/>
          <a:ln>
            <a:noFill/>
          </a:ln>
        </p:spPr>
      </p:pic>
      <p:sp>
        <p:nvSpPr>
          <p:cNvPr id="209" name="Google Shape;209;p28"/>
          <p:cNvSpPr txBox="1"/>
          <p:nvPr>
            <p:ph idx="4294967295" type="title"/>
          </p:nvPr>
        </p:nvSpPr>
        <p:spPr>
          <a:xfrm>
            <a:off x="240300" y="4322975"/>
            <a:ext cx="86634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0" lang="en-US" sz="2900"/>
              <a:t>How is the rent gradient affected by buyer level?</a:t>
            </a:r>
            <a:endParaRPr b="0"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9"/>
          <p:cNvPicPr preferRelativeResize="0"/>
          <p:nvPr/>
        </p:nvPicPr>
        <p:blipFill>
          <a:blip r:embed="rId3">
            <a:alphaModFix/>
          </a:blip>
          <a:stretch>
            <a:fillRect/>
          </a:stretch>
        </p:blipFill>
        <p:spPr>
          <a:xfrm>
            <a:off x="152400" y="454325"/>
            <a:ext cx="8839198" cy="4001283"/>
          </a:xfrm>
          <a:prstGeom prst="rect">
            <a:avLst/>
          </a:prstGeom>
          <a:noFill/>
          <a:ln>
            <a:noFill/>
          </a:ln>
        </p:spPr>
      </p:pic>
      <p:sp>
        <p:nvSpPr>
          <p:cNvPr id="215" name="Google Shape;215;p29"/>
          <p:cNvSpPr txBox="1"/>
          <p:nvPr>
            <p:ph idx="4294967295" type="title"/>
          </p:nvPr>
        </p:nvSpPr>
        <p:spPr>
          <a:xfrm>
            <a:off x="240300" y="4322975"/>
            <a:ext cx="8663400" cy="53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0" lang="en-US" sz="2900"/>
              <a:t>How is the rent gradient affected by buyer level?</a:t>
            </a:r>
            <a:endParaRPr b="0" sz="2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457200" y="498048"/>
            <a:ext cx="8229600" cy="771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0" lang="en-US" sz="3400"/>
              <a:t>⍺</a:t>
            </a:r>
            <a:r>
              <a:rPr b="0" baseline="-25000" lang="en-US" sz="3400"/>
              <a:t>max</a:t>
            </a:r>
            <a:r>
              <a:rPr b="0" lang="en-US" sz="3400"/>
              <a:t> and Buyer Level vs. Rent Gradient</a:t>
            </a:r>
            <a:endParaRPr b="0" sz="3400"/>
          </a:p>
        </p:txBody>
      </p:sp>
      <p:pic>
        <p:nvPicPr>
          <p:cNvPr id="221" name="Google Shape;221;p30"/>
          <p:cNvPicPr preferRelativeResize="0"/>
          <p:nvPr/>
        </p:nvPicPr>
        <p:blipFill rotWithShape="1">
          <a:blip r:embed="rId3">
            <a:alphaModFix/>
          </a:blip>
          <a:srcRect b="0" l="8638" r="15586" t="0"/>
          <a:stretch/>
        </p:blipFill>
        <p:spPr>
          <a:xfrm>
            <a:off x="87350" y="2179575"/>
            <a:ext cx="4551756" cy="2753275"/>
          </a:xfrm>
          <a:prstGeom prst="rect">
            <a:avLst/>
          </a:prstGeom>
          <a:noFill/>
          <a:ln>
            <a:noFill/>
          </a:ln>
        </p:spPr>
      </p:pic>
      <p:pic>
        <p:nvPicPr>
          <p:cNvPr id="222" name="Google Shape;222;p30"/>
          <p:cNvPicPr preferRelativeResize="0"/>
          <p:nvPr/>
        </p:nvPicPr>
        <p:blipFill rotWithShape="1">
          <a:blip r:embed="rId4">
            <a:alphaModFix/>
          </a:blip>
          <a:srcRect b="0" l="12639" r="15588" t="0"/>
          <a:stretch/>
        </p:blipFill>
        <p:spPr>
          <a:xfrm>
            <a:off x="4730750" y="2179563"/>
            <a:ext cx="4311324" cy="27532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457200" y="498048"/>
            <a:ext cx="8229600" cy="77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Future Directions</a:t>
            </a:r>
            <a:endParaRPr/>
          </a:p>
        </p:txBody>
      </p:sp>
      <p:sp>
        <p:nvSpPr>
          <p:cNvPr id="229" name="Google Shape;229;p31"/>
          <p:cNvSpPr txBox="1"/>
          <p:nvPr>
            <p:ph idx="1" type="body"/>
          </p:nvPr>
        </p:nvSpPr>
        <p:spPr>
          <a:xfrm>
            <a:off x="457200" y="1362332"/>
            <a:ext cx="8229600" cy="32322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a:t>Find more data for model verification/validation!</a:t>
            </a:r>
            <a:endParaRPr/>
          </a:p>
          <a:p>
            <a:pPr indent="-381000" lvl="0" marL="457200" rtl="0" algn="l">
              <a:spcBef>
                <a:spcPts val="0"/>
              </a:spcBef>
              <a:spcAft>
                <a:spcPts val="0"/>
              </a:spcAft>
              <a:buSzPts val="2400"/>
              <a:buChar char="•"/>
            </a:pPr>
            <a:r>
              <a:rPr lang="en-US"/>
              <a:t>More rigorous sensitivity analysis</a:t>
            </a:r>
            <a:endParaRPr/>
          </a:p>
          <a:p>
            <a:pPr indent="-381000" lvl="0" marL="457200" rtl="0" algn="l">
              <a:spcBef>
                <a:spcPts val="0"/>
              </a:spcBef>
              <a:spcAft>
                <a:spcPts val="0"/>
              </a:spcAft>
              <a:buSzPts val="2400"/>
              <a:buChar char="•"/>
            </a:pPr>
            <a:r>
              <a:rPr lang="en-US"/>
              <a:t>Expanded models </a:t>
            </a:r>
            <a:endParaRPr/>
          </a:p>
          <a:p>
            <a:pPr indent="-368300" lvl="1" marL="1371600" rtl="0" algn="l">
              <a:spcBef>
                <a:spcPts val="0"/>
              </a:spcBef>
              <a:spcAft>
                <a:spcPts val="0"/>
              </a:spcAft>
              <a:buSzPts val="2200"/>
              <a:buChar char="–"/>
            </a:pPr>
            <a:r>
              <a:rPr lang="en-US"/>
              <a:t>coupled housing and land markets (</a:t>
            </a:r>
            <a:r>
              <a:rPr lang="en-US" u="sng">
                <a:solidFill>
                  <a:schemeClr val="hlink"/>
                </a:solidFill>
                <a:hlinkClick r:id="rId3"/>
              </a:rPr>
              <a:t>CHALMS</a:t>
            </a:r>
            <a:r>
              <a:rPr lang="en-US"/>
              <a:t>)</a:t>
            </a:r>
            <a:endParaRPr/>
          </a:p>
          <a:p>
            <a:pPr indent="-368300" lvl="1" marL="1371600" rtl="0" algn="l">
              <a:spcBef>
                <a:spcPts val="0"/>
              </a:spcBef>
              <a:spcAft>
                <a:spcPts val="0"/>
              </a:spcAft>
              <a:buSzPts val="2200"/>
              <a:buChar char="–"/>
            </a:pPr>
            <a:r>
              <a:rPr lang="en-US"/>
              <a:t>models that include commerce and industry</a:t>
            </a:r>
            <a:endParaRPr/>
          </a:p>
          <a:p>
            <a:pPr indent="-381000" lvl="0" marL="457200" rtl="0" algn="l">
              <a:spcBef>
                <a:spcPts val="0"/>
              </a:spcBef>
              <a:spcAft>
                <a:spcPts val="0"/>
              </a:spcAft>
              <a:buSzPts val="2400"/>
              <a:buChar char="•"/>
            </a:pPr>
            <a:r>
              <a:rPr lang="en-US"/>
              <a:t>Exploring </a:t>
            </a:r>
            <a:r>
              <a:rPr lang="en-US" u="sng">
                <a:solidFill>
                  <a:schemeClr val="hlink"/>
                </a:solidFill>
                <a:hlinkClick r:id="rId4"/>
              </a:rPr>
              <a:t>models of polycentricity</a:t>
            </a:r>
            <a:endParaRPr/>
          </a:p>
          <a:p>
            <a:pPr indent="-368300" lvl="1" marL="1371600" rtl="0" algn="l">
              <a:spcBef>
                <a:spcPts val="0"/>
              </a:spcBef>
              <a:spcAft>
                <a:spcPts val="0"/>
              </a:spcAft>
              <a:buSzPts val="2200"/>
              <a:buChar char="–"/>
            </a:pPr>
            <a:r>
              <a:rPr lang="en-US" u="sng">
                <a:solidFill>
                  <a:schemeClr val="hlink"/>
                </a:solidFill>
                <a:hlinkClick r:id="rId5"/>
              </a:rPr>
              <a:t>Losch’s model of location</a:t>
            </a:r>
            <a:endParaRPr/>
          </a:p>
          <a:p>
            <a:pPr indent="0" lvl="0" marL="0" rtl="0" algn="l">
              <a:spcBef>
                <a:spcPts val="360"/>
              </a:spcBef>
              <a:spcAft>
                <a:spcPts val="0"/>
              </a:spcAft>
              <a:buNone/>
            </a:pPr>
            <a:r>
              <a:t/>
            </a:r>
            <a:endParaRPr/>
          </a:p>
        </p:txBody>
      </p:sp>
      <p:sp>
        <p:nvSpPr>
          <p:cNvPr id="230" name="Google Shape;230;p31"/>
          <p:cNvSpPr txBox="1"/>
          <p:nvPr>
            <p:ph idx="12" type="sldNum"/>
          </p:nvPr>
        </p:nvSpPr>
        <p:spPr>
          <a:xfrm>
            <a:off x="8686800" y="4767263"/>
            <a:ext cx="3810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457200" y="498048"/>
            <a:ext cx="8229600" cy="771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References</a:t>
            </a:r>
            <a:endParaRPr/>
          </a:p>
        </p:txBody>
      </p:sp>
      <p:sp>
        <p:nvSpPr>
          <p:cNvPr id="237" name="Google Shape;237;p32"/>
          <p:cNvSpPr txBox="1"/>
          <p:nvPr>
            <p:ph idx="1" type="body"/>
          </p:nvPr>
        </p:nvSpPr>
        <p:spPr>
          <a:xfrm>
            <a:off x="457200" y="1269650"/>
            <a:ext cx="8229600" cy="3324900"/>
          </a:xfrm>
          <a:prstGeom prst="rect">
            <a:avLst/>
          </a:prstGeom>
        </p:spPr>
        <p:txBody>
          <a:bodyPr anchorCtr="0" anchor="t" bIns="45700" lIns="91425" spcFirstLastPara="1" rIns="91425" wrap="square" tIns="45700">
            <a:noAutofit/>
          </a:bodyPr>
          <a:lstStyle/>
          <a:p>
            <a:pPr indent="-228600" lvl="0" marL="228600" rtl="0" algn="l">
              <a:spcBef>
                <a:spcPts val="360"/>
              </a:spcBef>
              <a:spcAft>
                <a:spcPts val="0"/>
              </a:spcAft>
              <a:buNone/>
            </a:pPr>
            <a:r>
              <a:rPr lang="en-US" sz="1100"/>
              <a:t>Dawn Cassandra Parker, Tatiana Filatova, “A conceptual design for a bilateral agent-based land market with heterogeneous economic agents.” Computers, Environment and Urban Systems,Volume 32, Issue 6, 2008. </a:t>
            </a:r>
            <a:r>
              <a:rPr lang="en-US" sz="1100" u="sng">
                <a:solidFill>
                  <a:schemeClr val="hlink"/>
                </a:solidFill>
                <a:hlinkClick r:id="rId3"/>
              </a:rPr>
              <a:t>https://doi.org/10.1016/j.compenvurbsys.2008.09.012</a:t>
            </a:r>
            <a:r>
              <a:rPr lang="en-US" sz="1100"/>
              <a:t>.</a:t>
            </a:r>
            <a:endParaRPr sz="1100"/>
          </a:p>
          <a:p>
            <a:pPr indent="-228600" lvl="0" marL="228600" rtl="0" algn="l">
              <a:spcBef>
                <a:spcPts val="360"/>
              </a:spcBef>
              <a:spcAft>
                <a:spcPts val="0"/>
              </a:spcAft>
              <a:buNone/>
            </a:pPr>
            <a:r>
              <a:rPr lang="en-US" sz="1100"/>
              <a:t>Jackson, Matthew O. and Yariv, Leeat, The Non-Existence of Representative Agents (May 12, 2019). Available at SSRN: https://ssrn.com/abstract=2684776 or </a:t>
            </a:r>
            <a:r>
              <a:rPr lang="en-US" sz="1100" u="sng">
                <a:solidFill>
                  <a:schemeClr val="hlink"/>
                </a:solidFill>
                <a:hlinkClick r:id="rId4"/>
              </a:rPr>
              <a:t>http://dx.doi.org/10.2139/ssrn.2684776</a:t>
            </a:r>
            <a:endParaRPr sz="1100"/>
          </a:p>
          <a:p>
            <a:pPr indent="-228600" lvl="0" marL="228600" rtl="0" algn="l">
              <a:spcBef>
                <a:spcPts val="360"/>
              </a:spcBef>
              <a:spcAft>
                <a:spcPts val="0"/>
              </a:spcAft>
              <a:buNone/>
            </a:pPr>
            <a:r>
              <a:rPr lang="en-US" sz="1100"/>
              <a:t>Jeon-Young Kang and Jared Aldstadt. 2019. Using multiple scale space-time patterns in variance-based global sensitivity analysis for spatially explicit agent based models. Computers, Environment and Urban Systems 75 (2019), 170 – 183. </a:t>
            </a:r>
            <a:r>
              <a:rPr lang="en-US" sz="1100" u="sng">
                <a:solidFill>
                  <a:schemeClr val="hlink"/>
                </a:solidFill>
                <a:hlinkClick r:id="rId5"/>
              </a:rPr>
              <a:t>https://doi.org/10.1016/j.compenvurbsys.2019.02.006</a:t>
            </a:r>
            <a:endParaRPr sz="1100"/>
          </a:p>
          <a:p>
            <a:pPr indent="-228600" lvl="0" marL="228600" rtl="0" algn="l">
              <a:spcBef>
                <a:spcPts val="360"/>
              </a:spcBef>
              <a:spcAft>
                <a:spcPts val="0"/>
              </a:spcAft>
              <a:buNone/>
            </a:pPr>
            <a:r>
              <a:rPr lang="en-US" sz="1100"/>
              <a:t>Nicholas Magliocca, Elena Safirova, Virginia McConnell, and Margaret Walls. 2011. An economic agent-based model of coupled housing and land markets (CHALMS). Computers, Environment and Urban Systems 35, 3 (2011), 183 – 191. </a:t>
            </a:r>
            <a:r>
              <a:rPr lang="en-US" sz="1100" u="sng">
                <a:solidFill>
                  <a:schemeClr val="hlink"/>
                </a:solidFill>
                <a:hlinkClick r:id="rId6"/>
              </a:rPr>
              <a:t>https://doi.org/10.1016/j.compenvurbsys.2011.01.002</a:t>
            </a:r>
            <a:endParaRPr sz="1100"/>
          </a:p>
          <a:p>
            <a:pPr indent="-228600" lvl="0" marL="228600" rtl="0" algn="l">
              <a:spcBef>
                <a:spcPts val="360"/>
              </a:spcBef>
              <a:spcAft>
                <a:spcPts val="0"/>
              </a:spcAft>
              <a:buNone/>
            </a:pPr>
            <a:r>
              <a:rPr lang="en-US" sz="1100"/>
              <a:t>Tatiana Filatova, Dawn Parker and Anne van der Veen. 2009. “Agent-Based Urban Land Markets: Agent's Pricing Behavior, Land Prices and Urban Land Use Change.” Journal of Artificial Societies and Social Simulation vol. 12, no. 1 3. </a:t>
            </a:r>
            <a:r>
              <a:rPr lang="en-US" sz="1100" u="sng">
                <a:solidFill>
                  <a:schemeClr val="hlink"/>
                </a:solidFill>
                <a:hlinkClick r:id="rId7"/>
              </a:rPr>
              <a:t>http://jasss.soc.surrey.ac.uk/12/1/3.html</a:t>
            </a:r>
            <a:endParaRPr sz="1100"/>
          </a:p>
          <a:p>
            <a:pPr indent="-228600" lvl="0" marL="228600" rtl="0" algn="l">
              <a:spcBef>
                <a:spcPts val="360"/>
              </a:spcBef>
              <a:spcAft>
                <a:spcPts val="0"/>
              </a:spcAft>
              <a:buNone/>
            </a:pPr>
            <a:r>
              <a:rPr lang="en-US" sz="1100"/>
              <a:t>Tatiana Filatova, Alexey Voinov, and Anne van der Veen. 2011. Land market mechanisms for preservation of space for coastal ecosystems: An agent-based analysis. Environmental Modelling Software 26, 2 (2011), 179 – 190. </a:t>
            </a:r>
            <a:r>
              <a:rPr lang="en-US" sz="1100" u="sng">
                <a:solidFill>
                  <a:schemeClr val="hlink"/>
                </a:solidFill>
                <a:hlinkClick r:id="rId8"/>
              </a:rPr>
              <a:t>https://doi.org/10.1016/j.envsoft.2010.08.001</a:t>
            </a:r>
            <a:endParaRPr sz="1100"/>
          </a:p>
          <a:p>
            <a:pPr indent="-228600" lvl="0" marL="228600" rtl="0" algn="l">
              <a:spcBef>
                <a:spcPts val="360"/>
              </a:spcBef>
              <a:spcAft>
                <a:spcPts val="0"/>
              </a:spcAft>
              <a:buNone/>
            </a:pPr>
            <a:r>
              <a:rPr lang="en-US" sz="1100"/>
              <a:t>W. Alonso. 1964. Location and land use: toward a general theory of land rent. Harvard University Press. </a:t>
            </a:r>
            <a:r>
              <a:rPr lang="en-US" sz="1100" u="sng">
                <a:solidFill>
                  <a:schemeClr val="hlink"/>
                </a:solidFill>
                <a:hlinkClick r:id="rId9"/>
              </a:rPr>
              <a:t>https://books.google.com/books?id=-E9ZmQEACAAJ</a:t>
            </a:r>
            <a:endParaRPr sz="1100"/>
          </a:p>
          <a:p>
            <a:pPr indent="-228600" lvl="0" marL="228600" rtl="0" algn="l">
              <a:spcBef>
                <a:spcPts val="360"/>
              </a:spcBef>
              <a:spcAft>
                <a:spcPts val="0"/>
              </a:spcAft>
              <a:buClr>
                <a:schemeClr val="dk1"/>
              </a:buClr>
              <a:buSzPts val="1100"/>
              <a:buFont typeface="Arial"/>
              <a:buNone/>
            </a:pPr>
            <a:r>
              <a:t/>
            </a:r>
            <a:endParaRPr sz="1100"/>
          </a:p>
          <a:p>
            <a:pPr indent="-228600" lvl="0" marL="228600" rtl="0" algn="l">
              <a:spcBef>
                <a:spcPts val="360"/>
              </a:spcBef>
              <a:spcAft>
                <a:spcPts val="0"/>
              </a:spcAft>
              <a:buNone/>
            </a:pPr>
            <a:r>
              <a:t/>
            </a:r>
            <a:endParaRPr sz="1100"/>
          </a:p>
          <a:p>
            <a:pPr indent="-228600" lvl="0" marL="228600" rtl="0" algn="l">
              <a:spcBef>
                <a:spcPts val="360"/>
              </a:spcBef>
              <a:spcAft>
                <a:spcPts val="0"/>
              </a:spcAft>
              <a:buClr>
                <a:schemeClr val="dk1"/>
              </a:buClr>
              <a:buSzPts val="1100"/>
              <a:buFont typeface="Arial"/>
              <a:buNone/>
            </a:pPr>
            <a:r>
              <a:t/>
            </a:r>
            <a:endParaRPr sz="1100"/>
          </a:p>
          <a:p>
            <a:pPr indent="-228600" lvl="0" marL="228600" rtl="0" algn="l">
              <a:spcBef>
                <a:spcPts val="360"/>
              </a:spcBef>
              <a:spcAft>
                <a:spcPts val="0"/>
              </a:spcAft>
              <a:buNone/>
            </a:pPr>
            <a:r>
              <a:t/>
            </a:r>
            <a:endParaRPr sz="1100"/>
          </a:p>
          <a:p>
            <a:pPr indent="0" lvl="0" marL="0" rtl="0" algn="l">
              <a:spcBef>
                <a:spcPts val="360"/>
              </a:spcBef>
              <a:spcAft>
                <a:spcPts val="0"/>
              </a:spcAft>
              <a:buNone/>
            </a:pPr>
            <a:r>
              <a:t/>
            </a:r>
            <a:endParaRPr sz="1100"/>
          </a:p>
        </p:txBody>
      </p:sp>
      <p:sp>
        <p:nvSpPr>
          <p:cNvPr id="238" name="Google Shape;238;p32"/>
          <p:cNvSpPr txBox="1"/>
          <p:nvPr>
            <p:ph idx="12" type="sldNum"/>
          </p:nvPr>
        </p:nvSpPr>
        <p:spPr>
          <a:xfrm>
            <a:off x="8686800" y="4767263"/>
            <a:ext cx="3810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492325" y="755075"/>
            <a:ext cx="7546800" cy="405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2400"/>
              <a:t>Email: </a:t>
            </a:r>
            <a:r>
              <a:rPr lang="en-US" sz="2400" u="sng">
                <a:solidFill>
                  <a:schemeClr val="hlink"/>
                </a:solidFill>
                <a:hlinkClick r:id="rId3"/>
              </a:rPr>
              <a:t>michels9@illinois.edu</a:t>
            </a:r>
            <a:endParaRPr sz="2400"/>
          </a:p>
        </p:txBody>
      </p:sp>
      <p:sp>
        <p:nvSpPr>
          <p:cNvPr id="245" name="Google Shape;245;p33"/>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FFFFFF"/>
                </a:solidFill>
              </a:rPr>
              <a:t>‹#›</a:t>
            </a:fld>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722325" y="3580913"/>
            <a:ext cx="7772400" cy="74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Bid-Rent Theory</a:t>
            </a:r>
            <a:endParaRPr/>
          </a:p>
        </p:txBody>
      </p:sp>
      <p:sp>
        <p:nvSpPr>
          <p:cNvPr id="99" name="Google Shape;99;p16"/>
          <p:cNvSpPr txBox="1"/>
          <p:nvPr>
            <p:ph idx="12" type="sldNum"/>
          </p:nvPr>
        </p:nvSpPr>
        <p:spPr>
          <a:xfrm>
            <a:off x="8686800" y="4767263"/>
            <a:ext cx="3642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0" name="Google Shape;100;p16"/>
          <p:cNvPicPr preferRelativeResize="0"/>
          <p:nvPr/>
        </p:nvPicPr>
        <p:blipFill>
          <a:blip r:embed="rId3">
            <a:alphaModFix/>
          </a:blip>
          <a:stretch>
            <a:fillRect/>
          </a:stretch>
        </p:blipFill>
        <p:spPr>
          <a:xfrm>
            <a:off x="1130974" y="579900"/>
            <a:ext cx="6882075" cy="2532600"/>
          </a:xfrm>
          <a:prstGeom prst="rect">
            <a:avLst/>
          </a:prstGeom>
          <a:noFill/>
          <a:ln>
            <a:noFill/>
          </a:ln>
        </p:spPr>
      </p:pic>
      <p:sp>
        <p:nvSpPr>
          <p:cNvPr id="101" name="Google Shape;101;p16"/>
          <p:cNvSpPr txBox="1"/>
          <p:nvPr/>
        </p:nvSpPr>
        <p:spPr>
          <a:xfrm>
            <a:off x="114150" y="4767275"/>
            <a:ext cx="40155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Lato"/>
                <a:ea typeface="Lato"/>
                <a:cs typeface="Lato"/>
                <a:sym typeface="Lato"/>
              </a:rPr>
              <a:t>Image Source: https://doi.org/10.1007/978-3-030-26626-4_16</a:t>
            </a:r>
            <a:endParaRPr sz="8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457200" y="498050"/>
            <a:ext cx="8229600" cy="408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Willing to Pay (WTP)</a:t>
            </a:r>
            <a:endParaRPr/>
          </a:p>
        </p:txBody>
      </p:sp>
      <p:sp>
        <p:nvSpPr>
          <p:cNvPr id="252" name="Google Shape;252;p34"/>
          <p:cNvSpPr txBox="1"/>
          <p:nvPr>
            <p:ph idx="1" type="body"/>
          </p:nvPr>
        </p:nvSpPr>
        <p:spPr>
          <a:xfrm>
            <a:off x="6066725" y="1362325"/>
            <a:ext cx="2620200" cy="98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600"/>
              <a:t>Recall:</a:t>
            </a:r>
            <a:endParaRPr sz="1600"/>
          </a:p>
          <a:p>
            <a:pPr indent="-330200" lvl="0" marL="457200" rtl="0" algn="l">
              <a:spcBef>
                <a:spcPts val="360"/>
              </a:spcBef>
              <a:spcAft>
                <a:spcPts val="0"/>
              </a:spcAft>
              <a:buSzPts val="1600"/>
              <a:buChar char="●"/>
            </a:pPr>
            <a:r>
              <a:rPr lang="en-US" sz="1600"/>
              <a:t>b - “affordability”</a:t>
            </a:r>
            <a:endParaRPr sz="1600"/>
          </a:p>
          <a:p>
            <a:pPr indent="-330200" lvl="0" marL="457200" rtl="0" algn="l">
              <a:spcBef>
                <a:spcPts val="0"/>
              </a:spcBef>
              <a:spcAft>
                <a:spcPts val="0"/>
              </a:spcAft>
              <a:buSzPts val="1600"/>
              <a:buChar char="●"/>
            </a:pPr>
            <a:r>
              <a:rPr lang="en-US" sz="1600"/>
              <a:t>Y - budget</a:t>
            </a:r>
            <a:endParaRPr sz="1600"/>
          </a:p>
        </p:txBody>
      </p:sp>
      <p:sp>
        <p:nvSpPr>
          <p:cNvPr id="253" name="Google Shape;253;p34"/>
          <p:cNvSpPr txBox="1"/>
          <p:nvPr>
            <p:ph idx="12" type="sldNum"/>
          </p:nvPr>
        </p:nvSpPr>
        <p:spPr>
          <a:xfrm>
            <a:off x="8686800" y="4767263"/>
            <a:ext cx="3810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4" name="Google Shape;254;p34"/>
          <p:cNvPicPr preferRelativeResize="0"/>
          <p:nvPr/>
        </p:nvPicPr>
        <p:blipFill rotWithShape="1">
          <a:blip r:embed="rId3">
            <a:alphaModFix/>
          </a:blip>
          <a:srcRect b="2481" l="0" r="0" t="2452"/>
          <a:stretch/>
        </p:blipFill>
        <p:spPr>
          <a:xfrm>
            <a:off x="416675" y="1012700"/>
            <a:ext cx="5650050" cy="4028474"/>
          </a:xfrm>
          <a:prstGeom prst="rect">
            <a:avLst/>
          </a:prstGeom>
          <a:noFill/>
          <a:ln>
            <a:noFill/>
          </a:ln>
        </p:spPr>
      </p:pic>
      <p:pic>
        <p:nvPicPr>
          <p:cNvPr id="255" name="Google Shape;255;p34"/>
          <p:cNvPicPr preferRelativeResize="0"/>
          <p:nvPr/>
        </p:nvPicPr>
        <p:blipFill rotWithShape="1">
          <a:blip r:embed="rId4">
            <a:alphaModFix/>
          </a:blip>
          <a:srcRect b="40708" l="25923" r="59601" t="33010"/>
          <a:stretch/>
        </p:blipFill>
        <p:spPr>
          <a:xfrm>
            <a:off x="5907375" y="2801399"/>
            <a:ext cx="2779427" cy="15482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728800" y="4133675"/>
            <a:ext cx="7772400" cy="63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700"/>
              <a:t>Polycentricity in the ALMA Model</a:t>
            </a:r>
            <a:endParaRPr sz="3700"/>
          </a:p>
        </p:txBody>
      </p:sp>
      <p:sp>
        <p:nvSpPr>
          <p:cNvPr id="262" name="Google Shape;262;p35"/>
          <p:cNvSpPr txBox="1"/>
          <p:nvPr>
            <p:ph idx="12" type="sldNum"/>
          </p:nvPr>
        </p:nvSpPr>
        <p:spPr>
          <a:xfrm>
            <a:off x="8686800" y="4767263"/>
            <a:ext cx="3642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3" name="Google Shape;263;p35"/>
          <p:cNvPicPr preferRelativeResize="0"/>
          <p:nvPr/>
        </p:nvPicPr>
        <p:blipFill>
          <a:blip r:embed="rId3">
            <a:alphaModFix/>
          </a:blip>
          <a:stretch>
            <a:fillRect/>
          </a:stretch>
        </p:blipFill>
        <p:spPr>
          <a:xfrm>
            <a:off x="317700" y="417325"/>
            <a:ext cx="8508610" cy="3828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457200" y="498050"/>
            <a:ext cx="8229600" cy="61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Bid-Rent IRL</a:t>
            </a:r>
            <a:endParaRPr/>
          </a:p>
        </p:txBody>
      </p:sp>
      <p:sp>
        <p:nvSpPr>
          <p:cNvPr id="108" name="Google Shape;108;p17"/>
          <p:cNvSpPr txBox="1"/>
          <p:nvPr>
            <p:ph idx="12" type="sldNum"/>
          </p:nvPr>
        </p:nvSpPr>
        <p:spPr>
          <a:xfrm>
            <a:off x="8686800" y="4767263"/>
            <a:ext cx="3642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9" name="Google Shape;109;p17"/>
          <p:cNvPicPr preferRelativeResize="0"/>
          <p:nvPr/>
        </p:nvPicPr>
        <p:blipFill>
          <a:blip r:embed="rId3">
            <a:alphaModFix/>
          </a:blip>
          <a:stretch>
            <a:fillRect/>
          </a:stretch>
        </p:blipFill>
        <p:spPr>
          <a:xfrm>
            <a:off x="2413613" y="1111150"/>
            <a:ext cx="6273176" cy="3895076"/>
          </a:xfrm>
          <a:prstGeom prst="rect">
            <a:avLst/>
          </a:prstGeom>
          <a:noFill/>
          <a:ln>
            <a:noFill/>
          </a:ln>
        </p:spPr>
      </p:pic>
      <p:sp>
        <p:nvSpPr>
          <p:cNvPr id="110" name="Google Shape;110;p17"/>
          <p:cNvSpPr txBox="1"/>
          <p:nvPr/>
        </p:nvSpPr>
        <p:spPr>
          <a:xfrm>
            <a:off x="0" y="4924750"/>
            <a:ext cx="52374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Image Source: </a:t>
            </a:r>
            <a:r>
              <a:rPr lang="en-US" sz="800"/>
              <a:t>https://www.businessinsider.com/new-york-city-real-estate-prices-3d-map-2015-1</a:t>
            </a:r>
            <a:endParaRPr sz="800"/>
          </a:p>
        </p:txBody>
      </p:sp>
      <p:sp>
        <p:nvSpPr>
          <p:cNvPr id="111" name="Google Shape;111;p17"/>
          <p:cNvSpPr txBox="1"/>
          <p:nvPr/>
        </p:nvSpPr>
        <p:spPr>
          <a:xfrm>
            <a:off x="216650" y="1111000"/>
            <a:ext cx="2047500" cy="38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Lato"/>
                <a:ea typeface="Lato"/>
                <a:cs typeface="Lato"/>
                <a:sym typeface="Lato"/>
              </a:rPr>
              <a:t>Bid-Rent is generally a decent predictor, but not entirely accurate.</a:t>
            </a:r>
            <a:endParaRPr sz="1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679350" y="3605825"/>
            <a:ext cx="7785300" cy="72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Agent-based Land MArket (ALMA)</a:t>
            </a:r>
            <a:endParaRPr sz="3600"/>
          </a:p>
          <a:p>
            <a:pPr indent="0" lvl="0" marL="0" rtl="0" algn="l">
              <a:spcBef>
                <a:spcPts val="0"/>
              </a:spcBef>
              <a:spcAft>
                <a:spcPts val="0"/>
              </a:spcAft>
              <a:buNone/>
            </a:pPr>
            <a:r>
              <a:rPr lang="en-US" sz="1800"/>
              <a:t>work done by Tatiana Filatova, Dawn Parker, and Anne van der Veen</a:t>
            </a:r>
            <a:endParaRPr sz="1800"/>
          </a:p>
        </p:txBody>
      </p:sp>
      <p:sp>
        <p:nvSpPr>
          <p:cNvPr id="118" name="Google Shape;118;p18"/>
          <p:cNvSpPr txBox="1"/>
          <p:nvPr>
            <p:ph idx="12" type="sldNum"/>
          </p:nvPr>
        </p:nvSpPr>
        <p:spPr>
          <a:xfrm>
            <a:off x="8686800" y="4767263"/>
            <a:ext cx="3642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9" name="Google Shape;119;p18"/>
          <p:cNvSpPr txBox="1"/>
          <p:nvPr/>
        </p:nvSpPr>
        <p:spPr>
          <a:xfrm>
            <a:off x="134175" y="4822975"/>
            <a:ext cx="8661300" cy="2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Lato"/>
                <a:ea typeface="Lato"/>
                <a:cs typeface="Lato"/>
                <a:sym typeface="Lato"/>
              </a:rPr>
              <a:t>Papers: </a:t>
            </a:r>
            <a:r>
              <a:rPr lang="en-US" u="sng">
                <a:solidFill>
                  <a:schemeClr val="hlink"/>
                </a:solidFill>
                <a:latin typeface="Lato"/>
                <a:ea typeface="Lato"/>
                <a:cs typeface="Lato"/>
                <a:sym typeface="Lato"/>
                <a:hlinkClick r:id="rId3"/>
              </a:rPr>
              <a:t>https://doi.org/10.1016/j.compenvurbsys.2008.09.012</a:t>
            </a:r>
            <a:r>
              <a:rPr lang="en-US">
                <a:latin typeface="Lato"/>
                <a:ea typeface="Lato"/>
                <a:cs typeface="Lato"/>
                <a:sym typeface="Lato"/>
              </a:rPr>
              <a:t> and </a:t>
            </a:r>
            <a:r>
              <a:rPr lang="en-US" u="sng">
                <a:solidFill>
                  <a:schemeClr val="hlink"/>
                </a:solidFill>
                <a:latin typeface="Lato"/>
                <a:ea typeface="Lato"/>
                <a:cs typeface="Lato"/>
                <a:sym typeface="Lato"/>
                <a:hlinkClick r:id="rId4"/>
              </a:rPr>
              <a:t>http://jasss.soc.surrey.ac.uk/12/1/3.html</a:t>
            </a:r>
            <a:endParaRPr>
              <a:latin typeface="Lato"/>
              <a:ea typeface="Lato"/>
              <a:cs typeface="Lato"/>
              <a:sym typeface="Lato"/>
            </a:endParaRPr>
          </a:p>
        </p:txBody>
      </p:sp>
      <p:pic>
        <p:nvPicPr>
          <p:cNvPr id="120" name="Google Shape;120;p18"/>
          <p:cNvPicPr preferRelativeResize="0"/>
          <p:nvPr/>
        </p:nvPicPr>
        <p:blipFill>
          <a:blip r:embed="rId5">
            <a:alphaModFix/>
          </a:blip>
          <a:stretch>
            <a:fillRect/>
          </a:stretch>
        </p:blipFill>
        <p:spPr>
          <a:xfrm>
            <a:off x="1846199" y="571875"/>
            <a:ext cx="5451598" cy="3033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22325" y="3599100"/>
            <a:ext cx="7772400" cy="727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Model Overview</a:t>
            </a:r>
            <a:endParaRPr/>
          </a:p>
        </p:txBody>
      </p:sp>
      <p:sp>
        <p:nvSpPr>
          <p:cNvPr id="127" name="Google Shape;127;p19"/>
          <p:cNvSpPr txBox="1"/>
          <p:nvPr>
            <p:ph idx="12" type="sldNum"/>
          </p:nvPr>
        </p:nvSpPr>
        <p:spPr>
          <a:xfrm>
            <a:off x="8686800" y="4767263"/>
            <a:ext cx="3642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8" name="Google Shape;128;p19"/>
          <p:cNvPicPr preferRelativeResize="0"/>
          <p:nvPr/>
        </p:nvPicPr>
        <p:blipFill>
          <a:blip r:embed="rId3">
            <a:alphaModFix/>
          </a:blip>
          <a:stretch>
            <a:fillRect/>
          </a:stretch>
        </p:blipFill>
        <p:spPr>
          <a:xfrm>
            <a:off x="571500" y="990600"/>
            <a:ext cx="8001000" cy="2314575"/>
          </a:xfrm>
          <a:prstGeom prst="rect">
            <a:avLst/>
          </a:prstGeom>
          <a:noFill/>
          <a:ln>
            <a:noFill/>
          </a:ln>
        </p:spPr>
      </p:pic>
      <p:pic>
        <p:nvPicPr>
          <p:cNvPr descr="\epsilon = \frac{NB-NS}{NB+NS}" id="129" name="Google Shape;129;p19" title="MathEquation,#000000"/>
          <p:cNvPicPr preferRelativeResize="0"/>
          <p:nvPr/>
        </p:nvPicPr>
        <p:blipFill>
          <a:blip r:embed="rId4">
            <a:alphaModFix/>
          </a:blip>
          <a:stretch>
            <a:fillRect/>
          </a:stretch>
        </p:blipFill>
        <p:spPr>
          <a:xfrm>
            <a:off x="5800873" y="3838775"/>
            <a:ext cx="2771626" cy="928500"/>
          </a:xfrm>
          <a:prstGeom prst="rect">
            <a:avLst/>
          </a:prstGeom>
          <a:noFill/>
          <a:ln>
            <a:noFill/>
          </a:ln>
        </p:spPr>
      </p:pic>
      <p:sp>
        <p:nvSpPr>
          <p:cNvPr id="130" name="Google Shape;130;p19"/>
          <p:cNvSpPr txBox="1"/>
          <p:nvPr/>
        </p:nvSpPr>
        <p:spPr>
          <a:xfrm>
            <a:off x="80625" y="4767275"/>
            <a:ext cx="56514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Lato"/>
                <a:ea typeface="Lato"/>
                <a:cs typeface="Lato"/>
                <a:sym typeface="Lato"/>
              </a:rPr>
              <a:t>Image Source: </a:t>
            </a:r>
            <a:r>
              <a:rPr lang="en-US" u="sng">
                <a:solidFill>
                  <a:schemeClr val="hlink"/>
                </a:solidFill>
                <a:latin typeface="Lato"/>
                <a:ea typeface="Lato"/>
                <a:cs typeface="Lato"/>
                <a:sym typeface="Lato"/>
                <a:hlinkClick r:id="rId5"/>
              </a:rPr>
              <a:t>http://jasss.soc.surrey.ac.uk/12/1/3.html</a:t>
            </a:r>
            <a:r>
              <a:rPr lang="en-US">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457200" y="498048"/>
            <a:ext cx="8229600" cy="771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ALMA Results</a:t>
            </a:r>
            <a:endParaRPr/>
          </a:p>
        </p:txBody>
      </p:sp>
      <p:sp>
        <p:nvSpPr>
          <p:cNvPr id="137" name="Google Shape;137;p20"/>
          <p:cNvSpPr txBox="1"/>
          <p:nvPr>
            <p:ph idx="1" type="body"/>
          </p:nvPr>
        </p:nvSpPr>
        <p:spPr>
          <a:xfrm>
            <a:off x="457200" y="1200150"/>
            <a:ext cx="4038600" cy="33945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ALMA was able to produce a rent gradient, measured by the linear regression between land value and proximity.</a:t>
            </a:r>
            <a:endParaRPr/>
          </a:p>
        </p:txBody>
      </p:sp>
      <p:sp>
        <p:nvSpPr>
          <p:cNvPr id="138" name="Google Shape;138;p20"/>
          <p:cNvSpPr txBox="1"/>
          <p:nvPr>
            <p:ph idx="12" type="sldNum"/>
          </p:nvPr>
        </p:nvSpPr>
        <p:spPr>
          <a:xfrm>
            <a:off x="8686800" y="4767263"/>
            <a:ext cx="3642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9" name="Google Shape;139;p20"/>
          <p:cNvPicPr preferRelativeResize="0"/>
          <p:nvPr/>
        </p:nvPicPr>
        <p:blipFill rotWithShape="1">
          <a:blip r:embed="rId3">
            <a:alphaModFix/>
          </a:blip>
          <a:srcRect b="14653" l="0" r="0" t="0"/>
          <a:stretch/>
        </p:blipFill>
        <p:spPr>
          <a:xfrm>
            <a:off x="4572000" y="1559650"/>
            <a:ext cx="4343400" cy="2675500"/>
          </a:xfrm>
          <a:prstGeom prst="rect">
            <a:avLst/>
          </a:prstGeom>
          <a:noFill/>
          <a:ln>
            <a:noFill/>
          </a:ln>
        </p:spPr>
      </p:pic>
      <p:sp>
        <p:nvSpPr>
          <p:cNvPr id="140" name="Google Shape;140;p20"/>
          <p:cNvSpPr txBox="1"/>
          <p:nvPr/>
        </p:nvSpPr>
        <p:spPr>
          <a:xfrm>
            <a:off x="80625" y="4767275"/>
            <a:ext cx="56514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Lato"/>
                <a:ea typeface="Lato"/>
                <a:cs typeface="Lato"/>
                <a:sym typeface="Lato"/>
              </a:rPr>
              <a:t>Image Source: </a:t>
            </a:r>
            <a:r>
              <a:rPr lang="en-US" u="sng">
                <a:solidFill>
                  <a:schemeClr val="hlink"/>
                </a:solidFill>
                <a:latin typeface="Lato"/>
                <a:ea typeface="Lato"/>
                <a:cs typeface="Lato"/>
                <a:sym typeface="Lato"/>
                <a:hlinkClick r:id="rId4"/>
              </a:rPr>
              <a:t>http://jasss.soc.surrey.ac.uk/12/1/3.html</a:t>
            </a:r>
            <a:r>
              <a:rPr lang="en-US">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457200" y="498048"/>
            <a:ext cx="8229600" cy="771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ALMA’s Assumptions</a:t>
            </a:r>
            <a:endParaRPr/>
          </a:p>
        </p:txBody>
      </p:sp>
      <p:sp>
        <p:nvSpPr>
          <p:cNvPr id="147" name="Google Shape;147;p21"/>
          <p:cNvSpPr txBox="1"/>
          <p:nvPr>
            <p:ph idx="1" type="body"/>
          </p:nvPr>
        </p:nvSpPr>
        <p:spPr>
          <a:xfrm>
            <a:off x="457200" y="1362332"/>
            <a:ext cx="8229600" cy="32322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a:t>All agents have identical preferences and budgets</a:t>
            </a:r>
            <a:endParaRPr/>
          </a:p>
          <a:p>
            <a:pPr indent="-368300" lvl="1" marL="914400" rtl="0" algn="l">
              <a:spcBef>
                <a:spcPts val="0"/>
              </a:spcBef>
              <a:spcAft>
                <a:spcPts val="0"/>
              </a:spcAft>
              <a:buSzPts val="2200"/>
              <a:buChar char="–"/>
            </a:pPr>
            <a:r>
              <a:rPr lang="en-US"/>
              <a:t>This means all utility functions are the same</a:t>
            </a:r>
            <a:endParaRPr sz="1500"/>
          </a:p>
          <a:p>
            <a:pPr indent="0" lvl="0" marL="457200" rtl="0" algn="l">
              <a:spcBef>
                <a:spcPts val="360"/>
              </a:spcBef>
              <a:spcAft>
                <a:spcPts val="0"/>
              </a:spcAft>
              <a:buNone/>
            </a:pPr>
            <a:r>
              <a:t/>
            </a:r>
            <a:endParaRPr/>
          </a:p>
          <a:p>
            <a:pPr indent="-381000" lvl="0" marL="457200" rtl="0" algn="l">
              <a:spcBef>
                <a:spcPts val="360"/>
              </a:spcBef>
              <a:spcAft>
                <a:spcPts val="0"/>
              </a:spcAft>
              <a:buSzPts val="2400"/>
              <a:buChar char="•"/>
            </a:pPr>
            <a:r>
              <a:rPr lang="en-US"/>
              <a:t>All cells have the same level of environmental amenities</a:t>
            </a:r>
            <a:endParaRPr/>
          </a:p>
          <a:p>
            <a:pPr indent="-368300" lvl="1" marL="914400" rtl="0" algn="l">
              <a:spcBef>
                <a:spcPts val="0"/>
              </a:spcBef>
              <a:spcAft>
                <a:spcPts val="0"/>
              </a:spcAft>
              <a:buSzPts val="2200"/>
              <a:buChar char="–"/>
            </a:pPr>
            <a:r>
              <a:rPr lang="en-US"/>
              <a:t>This means buyers never face a trade-off between amenities and proximity. Therefore they will always seek to maximize proximity and disregard amenities entirely.</a:t>
            </a:r>
            <a:endParaRPr/>
          </a:p>
        </p:txBody>
      </p:sp>
      <p:sp>
        <p:nvSpPr>
          <p:cNvPr id="148" name="Google Shape;148;p21"/>
          <p:cNvSpPr txBox="1"/>
          <p:nvPr>
            <p:ph idx="12" type="sldNum"/>
          </p:nvPr>
        </p:nvSpPr>
        <p:spPr>
          <a:xfrm>
            <a:off x="8686800" y="4767263"/>
            <a:ext cx="3810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492325" y="755075"/>
            <a:ext cx="7546800" cy="405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Does the ALMA model work under diverse buyer preferences and market compositions?</a:t>
            </a:r>
            <a:endParaRPr/>
          </a:p>
        </p:txBody>
      </p:sp>
      <p:sp>
        <p:nvSpPr>
          <p:cNvPr id="155" name="Google Shape;155;p22"/>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457200" y="4210675"/>
            <a:ext cx="7206300" cy="449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Utility in ALMA</a:t>
            </a:r>
            <a:endParaRPr/>
          </a:p>
        </p:txBody>
      </p:sp>
      <p:sp>
        <p:nvSpPr>
          <p:cNvPr id="162" name="Google Shape;162;p23"/>
          <p:cNvSpPr txBox="1"/>
          <p:nvPr>
            <p:ph idx="12" type="sldNum"/>
          </p:nvPr>
        </p:nvSpPr>
        <p:spPr>
          <a:xfrm>
            <a:off x="8686800" y="4767263"/>
            <a:ext cx="3642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63" name="Google Shape;163;p23"/>
          <p:cNvPicPr preferRelativeResize="0"/>
          <p:nvPr/>
        </p:nvPicPr>
        <p:blipFill>
          <a:blip r:embed="rId3">
            <a:alphaModFix/>
          </a:blip>
          <a:stretch>
            <a:fillRect/>
          </a:stretch>
        </p:blipFill>
        <p:spPr>
          <a:xfrm>
            <a:off x="457200" y="460100"/>
            <a:ext cx="4382250" cy="3651875"/>
          </a:xfrm>
          <a:prstGeom prst="rect">
            <a:avLst/>
          </a:prstGeom>
          <a:noFill/>
          <a:ln>
            <a:noFill/>
          </a:ln>
        </p:spPr>
      </p:pic>
      <p:grpSp>
        <p:nvGrpSpPr>
          <p:cNvPr id="164" name="Google Shape;164;p23"/>
          <p:cNvGrpSpPr/>
          <p:nvPr/>
        </p:nvGrpSpPr>
        <p:grpSpPr>
          <a:xfrm>
            <a:off x="4639575" y="1292813"/>
            <a:ext cx="4411425" cy="2424813"/>
            <a:chOff x="4639575" y="1292813"/>
            <a:chExt cx="4411425" cy="2424813"/>
          </a:xfrm>
        </p:grpSpPr>
        <p:pic>
          <p:nvPicPr>
            <p:cNvPr descr="U=A^{\alpha}\times P^{\beta}" id="165" name="Google Shape;165;p23" title="MathEquation,#000000"/>
            <p:cNvPicPr preferRelativeResize="0"/>
            <p:nvPr/>
          </p:nvPicPr>
          <p:blipFill>
            <a:blip r:embed="rId4">
              <a:alphaModFix/>
            </a:blip>
            <a:stretch>
              <a:fillRect/>
            </a:stretch>
          </p:blipFill>
          <p:spPr>
            <a:xfrm>
              <a:off x="5057900" y="2037937"/>
              <a:ext cx="3450000" cy="616686"/>
            </a:xfrm>
            <a:prstGeom prst="rect">
              <a:avLst/>
            </a:prstGeom>
            <a:noFill/>
            <a:ln>
              <a:noFill/>
            </a:ln>
          </p:spPr>
        </p:pic>
        <p:sp>
          <p:nvSpPr>
            <p:cNvPr id="166" name="Google Shape;166;p23"/>
            <p:cNvSpPr txBox="1"/>
            <p:nvPr/>
          </p:nvSpPr>
          <p:spPr>
            <a:xfrm>
              <a:off x="6027075" y="3213025"/>
              <a:ext cx="10512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Green</a:t>
              </a:r>
              <a:endParaRPr>
                <a:latin typeface="Lato"/>
                <a:ea typeface="Lato"/>
                <a:cs typeface="Lato"/>
                <a:sym typeface="Lato"/>
              </a:endParaRPr>
            </a:p>
            <a:p>
              <a:pPr indent="0" lvl="0" marL="0" rtl="0" algn="ctr">
                <a:spcBef>
                  <a:spcPts val="0"/>
                </a:spcBef>
                <a:spcAft>
                  <a:spcPts val="0"/>
                </a:spcAft>
                <a:buNone/>
              </a:pPr>
              <a:r>
                <a:rPr lang="en-US">
                  <a:latin typeface="Lato"/>
                  <a:ea typeface="Lato"/>
                  <a:cs typeface="Lato"/>
                  <a:sym typeface="Lato"/>
                </a:rPr>
                <a:t>Amenities</a:t>
              </a:r>
              <a:endParaRPr>
                <a:latin typeface="Lato"/>
                <a:ea typeface="Lato"/>
                <a:cs typeface="Lato"/>
                <a:sym typeface="Lato"/>
              </a:endParaRPr>
            </a:p>
          </p:txBody>
        </p:sp>
        <p:sp>
          <p:nvSpPr>
            <p:cNvPr id="167" name="Google Shape;167;p23"/>
            <p:cNvSpPr txBox="1"/>
            <p:nvPr/>
          </p:nvSpPr>
          <p:spPr>
            <a:xfrm>
              <a:off x="7307700" y="3213025"/>
              <a:ext cx="12798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Normalized</a:t>
              </a:r>
              <a:endParaRPr>
                <a:latin typeface="Lato"/>
                <a:ea typeface="Lato"/>
                <a:cs typeface="Lato"/>
                <a:sym typeface="Lato"/>
              </a:endParaRPr>
            </a:p>
            <a:p>
              <a:pPr indent="0" lvl="0" marL="0" rtl="0" algn="ctr">
                <a:spcBef>
                  <a:spcPts val="0"/>
                </a:spcBef>
                <a:spcAft>
                  <a:spcPts val="0"/>
                </a:spcAft>
                <a:buNone/>
              </a:pPr>
              <a:r>
                <a:rPr lang="en-US">
                  <a:latin typeface="Lato"/>
                  <a:ea typeface="Lato"/>
                  <a:cs typeface="Lato"/>
                  <a:sym typeface="Lato"/>
                </a:rPr>
                <a:t>Proximity</a:t>
              </a:r>
              <a:endParaRPr>
                <a:latin typeface="Lato"/>
                <a:ea typeface="Lato"/>
                <a:cs typeface="Lato"/>
                <a:sym typeface="Lato"/>
              </a:endParaRPr>
            </a:p>
          </p:txBody>
        </p:sp>
        <p:cxnSp>
          <p:nvCxnSpPr>
            <p:cNvPr id="168" name="Google Shape;168;p23"/>
            <p:cNvCxnSpPr>
              <a:stCxn id="166" idx="0"/>
            </p:cNvCxnSpPr>
            <p:nvPr/>
          </p:nvCxnSpPr>
          <p:spPr>
            <a:xfrm rot="10800000">
              <a:off x="6552675" y="2715625"/>
              <a:ext cx="0" cy="497400"/>
            </a:xfrm>
            <a:prstGeom prst="straightConnector1">
              <a:avLst/>
            </a:prstGeom>
            <a:noFill/>
            <a:ln cap="flat" cmpd="sng" w="19050">
              <a:solidFill>
                <a:srgbClr val="1A1A1A"/>
              </a:solidFill>
              <a:prstDash val="solid"/>
              <a:round/>
              <a:headEnd len="med" w="med" type="none"/>
              <a:tailEnd len="med" w="med" type="triangle"/>
            </a:ln>
          </p:spPr>
        </p:cxnSp>
        <p:cxnSp>
          <p:nvCxnSpPr>
            <p:cNvPr id="169" name="Google Shape;169;p23"/>
            <p:cNvCxnSpPr/>
            <p:nvPr/>
          </p:nvCxnSpPr>
          <p:spPr>
            <a:xfrm rot="10800000">
              <a:off x="7947600" y="2715625"/>
              <a:ext cx="0" cy="497400"/>
            </a:xfrm>
            <a:prstGeom prst="straightConnector1">
              <a:avLst/>
            </a:prstGeom>
            <a:noFill/>
            <a:ln cap="flat" cmpd="sng" w="19050">
              <a:solidFill>
                <a:srgbClr val="1A1A1A"/>
              </a:solidFill>
              <a:prstDash val="solid"/>
              <a:round/>
              <a:headEnd len="med" w="med" type="none"/>
              <a:tailEnd len="med" w="med" type="triangle"/>
            </a:ln>
          </p:spPr>
        </p:cxnSp>
        <p:sp>
          <p:nvSpPr>
            <p:cNvPr id="170" name="Google Shape;170;p23"/>
            <p:cNvSpPr txBox="1"/>
            <p:nvPr/>
          </p:nvSpPr>
          <p:spPr>
            <a:xfrm>
              <a:off x="6022550" y="1292825"/>
              <a:ext cx="15207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Preference for Green Amenities</a:t>
              </a:r>
              <a:endParaRPr>
                <a:latin typeface="Lato"/>
                <a:ea typeface="Lato"/>
                <a:cs typeface="Lato"/>
                <a:sym typeface="Lato"/>
              </a:endParaRPr>
            </a:p>
          </p:txBody>
        </p:sp>
        <p:sp>
          <p:nvSpPr>
            <p:cNvPr id="171" name="Google Shape;171;p23"/>
            <p:cNvSpPr txBox="1"/>
            <p:nvPr/>
          </p:nvSpPr>
          <p:spPr>
            <a:xfrm>
              <a:off x="7771200" y="1292813"/>
              <a:ext cx="12798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Preference for Proximity</a:t>
              </a:r>
              <a:endParaRPr>
                <a:latin typeface="Lato"/>
                <a:ea typeface="Lato"/>
                <a:cs typeface="Lato"/>
                <a:sym typeface="Lato"/>
              </a:endParaRPr>
            </a:p>
          </p:txBody>
        </p:sp>
        <p:cxnSp>
          <p:nvCxnSpPr>
            <p:cNvPr id="172" name="Google Shape;172;p23"/>
            <p:cNvCxnSpPr>
              <a:stCxn id="170" idx="2"/>
              <a:endCxn id="165" idx="0"/>
            </p:cNvCxnSpPr>
            <p:nvPr/>
          </p:nvCxnSpPr>
          <p:spPr>
            <a:xfrm>
              <a:off x="6782900" y="1797425"/>
              <a:ext cx="0" cy="240600"/>
            </a:xfrm>
            <a:prstGeom prst="straightConnector1">
              <a:avLst/>
            </a:prstGeom>
            <a:noFill/>
            <a:ln cap="flat" cmpd="sng" w="19050">
              <a:solidFill>
                <a:srgbClr val="1A1A1A"/>
              </a:solidFill>
              <a:prstDash val="solid"/>
              <a:round/>
              <a:headEnd len="med" w="med" type="none"/>
              <a:tailEnd len="med" w="med" type="triangle"/>
            </a:ln>
          </p:spPr>
        </p:cxnSp>
        <p:cxnSp>
          <p:nvCxnSpPr>
            <p:cNvPr id="173" name="Google Shape;173;p23"/>
            <p:cNvCxnSpPr>
              <a:stCxn id="171" idx="2"/>
            </p:cNvCxnSpPr>
            <p:nvPr/>
          </p:nvCxnSpPr>
          <p:spPr>
            <a:xfrm flipH="1">
              <a:off x="8402700" y="1797413"/>
              <a:ext cx="8400" cy="273300"/>
            </a:xfrm>
            <a:prstGeom prst="straightConnector1">
              <a:avLst/>
            </a:prstGeom>
            <a:noFill/>
            <a:ln cap="flat" cmpd="sng" w="19050">
              <a:solidFill>
                <a:srgbClr val="1A1A1A"/>
              </a:solidFill>
              <a:prstDash val="solid"/>
              <a:round/>
              <a:headEnd len="med" w="med" type="none"/>
              <a:tailEnd len="med" w="med" type="triangle"/>
            </a:ln>
          </p:spPr>
        </p:cxnSp>
        <p:sp>
          <p:nvSpPr>
            <p:cNvPr id="174" name="Google Shape;174;p23"/>
            <p:cNvSpPr txBox="1"/>
            <p:nvPr/>
          </p:nvSpPr>
          <p:spPr>
            <a:xfrm>
              <a:off x="4639575" y="3213025"/>
              <a:ext cx="12123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Utility</a:t>
              </a:r>
              <a:endParaRPr>
                <a:latin typeface="Lato"/>
                <a:ea typeface="Lato"/>
                <a:cs typeface="Lato"/>
                <a:sym typeface="Lato"/>
              </a:endParaRPr>
            </a:p>
            <a:p>
              <a:pPr indent="0" lvl="0" marL="0" rtl="0" algn="ctr">
                <a:spcBef>
                  <a:spcPts val="0"/>
                </a:spcBef>
                <a:spcAft>
                  <a:spcPts val="0"/>
                </a:spcAft>
                <a:buNone/>
              </a:pPr>
              <a:r>
                <a:rPr lang="en-US">
                  <a:latin typeface="Lato"/>
                  <a:ea typeface="Lato"/>
                  <a:cs typeface="Lato"/>
                  <a:sym typeface="Lato"/>
                </a:rPr>
                <a:t>(Usefulness)</a:t>
              </a:r>
              <a:endParaRPr>
                <a:latin typeface="Lato"/>
                <a:ea typeface="Lato"/>
                <a:cs typeface="Lato"/>
                <a:sym typeface="Lato"/>
              </a:endParaRPr>
            </a:p>
          </p:txBody>
        </p:sp>
        <p:cxnSp>
          <p:nvCxnSpPr>
            <p:cNvPr id="175" name="Google Shape;175;p23"/>
            <p:cNvCxnSpPr>
              <a:stCxn id="174" idx="0"/>
            </p:cNvCxnSpPr>
            <p:nvPr/>
          </p:nvCxnSpPr>
          <p:spPr>
            <a:xfrm rot="10800000">
              <a:off x="5245725" y="2715625"/>
              <a:ext cx="0" cy="497400"/>
            </a:xfrm>
            <a:prstGeom prst="straightConnector1">
              <a:avLst/>
            </a:prstGeom>
            <a:noFill/>
            <a:ln cap="flat" cmpd="sng" w="19050">
              <a:solidFill>
                <a:srgbClr val="1A1A1A"/>
              </a:solidFill>
              <a:prstDash val="solid"/>
              <a:round/>
              <a:headEnd len="med" w="med" type="none"/>
              <a:tailEnd len="med" w="med" type="triangle"/>
            </a:ln>
          </p:spPr>
        </p:cxn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